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Montserrat"/>
      <p:regular r:id="rId43"/>
      <p:bold r:id="rId44"/>
      <p:italic r:id="rId45"/>
      <p:boldItalic r:id="rId46"/>
    </p:embeddedFont>
    <p:embeddedFont>
      <p:font typeface="Montserrat Medium"/>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43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43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Montserrat-bold.fntdata"/><Relationship Id="rId43" Type="http://schemas.openxmlformats.org/officeDocument/2006/relationships/font" Target="fonts/Montserrat-regular.fntdata"/><Relationship Id="rId46" Type="http://schemas.openxmlformats.org/officeDocument/2006/relationships/font" Target="fonts/Montserrat-boldItalic.fntdata"/><Relationship Id="rId45"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Medium-bold.fntdata"/><Relationship Id="rId47" Type="http://schemas.openxmlformats.org/officeDocument/2006/relationships/font" Target="fonts/MontserratMedium-regular.fntdata"/><Relationship Id="rId49"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MontserratMedium-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20f80d5c7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 name="Google Shape;33;g20f80d5c7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b62ee63b2c_0_1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1b62ee63b2c_0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b62ee63b2c_0_4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b62ee63b2c_0_4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0e2f120a09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20e2f120a09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b62ee63b2c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1b62ee63b2c_0_3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b62ee63b2c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1b62ee63b2c_0_4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b62ee63b2c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1b62ee63b2c_0_4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b62ee63b2c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1b62ee63b2c_0_3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b62ee63b2c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1b62ee63b2c_0_3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b62ee63b2c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1b62ee63b2c_0_4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b62ee63b2c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1b62ee63b2c_0_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1f36bb384f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g1f36bb384f8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b62ee63b2c_0_2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1b62ee63b2c_0_2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b62ee63b2c_0_2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1b62ee63b2c_0_2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b62ee63b2c_0_2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1b62ee63b2c_0_2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b62ee63b2c_0_3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1b62ee63b2c_0_3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b62ee63b2c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1b62ee63b2c_0_4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b62ee63b2c_0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1b62ee63b2c_0_5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b62ee63b2c_0_5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1b62ee63b2c_0_5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b62ee63b2c_0_5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1b62ee63b2c_0_5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b62ee63b2c_0_5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1b62ee63b2c_0_5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b62ee63b2c_0_5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1b62ee63b2c_0_5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b62ee63b2c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b62ee63b2c_0_5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See you in Next video</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b62ee63b2c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1b62ee63b2c_0_5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f36bb384f8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1f36bb384f8_0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f36bb384f8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1f36bb384f8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f36bb384f8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1f36bb384f8_0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f36bb384f8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1f36bb384f8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f36bb384f8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1f36bb384f8_0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000">
              <a:solidFill>
                <a:srgbClr val="00B2DB"/>
              </a:solidFill>
              <a:latin typeface="Montserrat"/>
              <a:ea typeface="Montserrat"/>
              <a:cs typeface="Montserrat"/>
              <a:sym typeface="Montserrat"/>
            </a:endParaRPr>
          </a:p>
          <a:p>
            <a:pPr indent="0" lvl="0" marL="0" rtl="0" algn="l">
              <a:lnSpc>
                <a:spcPct val="100000"/>
              </a:lnSpc>
              <a:spcBef>
                <a:spcPts val="0"/>
              </a:spcBef>
              <a:spcAft>
                <a:spcPts val="0"/>
              </a:spcAft>
              <a:buClr>
                <a:srgbClr val="002840"/>
              </a:buClr>
              <a:buSzPts val="1100"/>
              <a:buFont typeface="Arial"/>
              <a:buNone/>
            </a:pPr>
            <a:r>
              <a:t/>
            </a:r>
            <a:endParaRPr>
              <a:solidFill>
                <a:srgbClr val="00284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f36bb384f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1f36bb384f8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0f80d5c7e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0f80d5c7e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f36bb384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1f36bb384f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b62ee63b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g1b62ee63b2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b62ee63b2c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g1b62ee63b2c_0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b62ee63b2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1b62ee63b2c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t/>
            </a:r>
            <a:endParaRPr sz="500">
              <a:solidFill>
                <a:srgbClr val="002840"/>
              </a:solidFill>
              <a:latin typeface="Montserrat"/>
              <a:ea typeface="Montserrat"/>
              <a:cs typeface="Montserrat"/>
              <a:sym typeface="Montserrat"/>
            </a:endParaRPr>
          </a:p>
          <a:p>
            <a:pPr indent="-317500" lvl="1" marL="914400" rtl="0" algn="l">
              <a:lnSpc>
                <a:spcPct val="115000"/>
              </a:lnSpc>
              <a:spcBef>
                <a:spcPts val="0"/>
              </a:spcBef>
              <a:spcAft>
                <a:spcPts val="0"/>
              </a:spcAft>
              <a:buClr>
                <a:srgbClr val="002840"/>
              </a:buClr>
              <a:buSzPts val="1400"/>
              <a:buFont typeface="Montserrat"/>
              <a:buAutoNum type="alphaLcPeriod"/>
            </a:pPr>
            <a:r>
              <a:rPr lang="en" sz="1400">
                <a:solidFill>
                  <a:srgbClr val="002840"/>
                </a:solidFill>
                <a:latin typeface="Montserrat"/>
                <a:ea typeface="Montserrat"/>
                <a:cs typeface="Montserrat"/>
                <a:sym typeface="Montserrat"/>
              </a:rPr>
              <a:t>Customer Profiles:</a:t>
            </a:r>
            <a:endParaRPr sz="1400">
              <a:solidFill>
                <a:srgbClr val="002840"/>
              </a:solidFill>
              <a:latin typeface="Montserrat"/>
              <a:ea typeface="Montserrat"/>
              <a:cs typeface="Montserrat"/>
              <a:sym typeface="Montserrat"/>
            </a:endParaRPr>
          </a:p>
          <a:p>
            <a:pPr indent="-311150" lvl="2" marL="1371600" rtl="0" algn="l">
              <a:lnSpc>
                <a:spcPct val="115000"/>
              </a:lnSpc>
              <a:spcBef>
                <a:spcPts val="0"/>
              </a:spcBef>
              <a:spcAft>
                <a:spcPts val="0"/>
              </a:spcAft>
              <a:buClr>
                <a:srgbClr val="002840"/>
              </a:buClr>
              <a:buSzPts val="1300"/>
              <a:buFont typeface="Montserrat"/>
              <a:buAutoNum type="romanLcPeriod"/>
            </a:pPr>
            <a:r>
              <a:rPr lang="en" sz="1300">
                <a:solidFill>
                  <a:srgbClr val="002840"/>
                </a:solidFill>
                <a:latin typeface="Montserrat"/>
                <a:ea typeface="Montserrat"/>
                <a:cs typeface="Montserrat"/>
                <a:sym typeface="Montserrat"/>
              </a:rPr>
              <a:t>Contact Details</a:t>
            </a:r>
            <a:endParaRPr sz="1300">
              <a:solidFill>
                <a:srgbClr val="002840"/>
              </a:solidFill>
              <a:latin typeface="Montserrat"/>
              <a:ea typeface="Montserrat"/>
              <a:cs typeface="Montserrat"/>
              <a:sym typeface="Montserrat"/>
            </a:endParaRPr>
          </a:p>
          <a:p>
            <a:pPr indent="-311150" lvl="2" marL="1371600" rtl="0" algn="l">
              <a:lnSpc>
                <a:spcPct val="115000"/>
              </a:lnSpc>
              <a:spcBef>
                <a:spcPts val="0"/>
              </a:spcBef>
              <a:spcAft>
                <a:spcPts val="0"/>
              </a:spcAft>
              <a:buClr>
                <a:srgbClr val="002840"/>
              </a:buClr>
              <a:buSzPts val="1300"/>
              <a:buFont typeface="Montserrat"/>
              <a:buAutoNum type="romanLcPeriod"/>
            </a:pPr>
            <a:r>
              <a:rPr lang="en" sz="1300">
                <a:solidFill>
                  <a:srgbClr val="002840"/>
                </a:solidFill>
                <a:latin typeface="Montserrat"/>
                <a:ea typeface="Montserrat"/>
                <a:cs typeface="Montserrat"/>
                <a:sym typeface="Montserrat"/>
              </a:rPr>
              <a:t>Demographics</a:t>
            </a:r>
            <a:endParaRPr sz="1300">
              <a:solidFill>
                <a:srgbClr val="002840"/>
              </a:solidFill>
              <a:latin typeface="Montserrat"/>
              <a:ea typeface="Montserrat"/>
              <a:cs typeface="Montserrat"/>
              <a:sym typeface="Montserrat"/>
            </a:endParaRPr>
          </a:p>
          <a:p>
            <a:pPr indent="-311150" lvl="2" marL="1371600" rtl="0" algn="l">
              <a:lnSpc>
                <a:spcPct val="115000"/>
              </a:lnSpc>
              <a:spcBef>
                <a:spcPts val="0"/>
              </a:spcBef>
              <a:spcAft>
                <a:spcPts val="0"/>
              </a:spcAft>
              <a:buClr>
                <a:srgbClr val="002840"/>
              </a:buClr>
              <a:buSzPts val="1300"/>
              <a:buFont typeface="Montserrat"/>
              <a:buAutoNum type="romanLcPeriod"/>
            </a:pPr>
            <a:r>
              <a:rPr lang="en" sz="1300">
                <a:solidFill>
                  <a:srgbClr val="002840"/>
                </a:solidFill>
                <a:latin typeface="Montserrat"/>
                <a:ea typeface="Montserrat"/>
                <a:cs typeface="Montserrat"/>
                <a:sym typeface="Montserrat"/>
              </a:rPr>
              <a:t>Email Engagement Properties</a:t>
            </a:r>
            <a:endParaRPr sz="1300">
              <a:solidFill>
                <a:srgbClr val="002840"/>
              </a:solidFill>
              <a:latin typeface="Montserrat"/>
              <a:ea typeface="Montserrat"/>
              <a:cs typeface="Montserrat"/>
              <a:sym typeface="Montserrat"/>
            </a:endParaRPr>
          </a:p>
          <a:p>
            <a:pPr indent="-311150" lvl="2" marL="1371600" rtl="0" algn="l">
              <a:lnSpc>
                <a:spcPct val="115000"/>
              </a:lnSpc>
              <a:spcBef>
                <a:spcPts val="0"/>
              </a:spcBef>
              <a:spcAft>
                <a:spcPts val="0"/>
              </a:spcAft>
              <a:buClr>
                <a:srgbClr val="002840"/>
              </a:buClr>
              <a:buSzPts val="1300"/>
              <a:buFont typeface="Montserrat"/>
              <a:buAutoNum type="romanLcPeriod"/>
            </a:pPr>
            <a:r>
              <a:rPr lang="en" sz="1300">
                <a:solidFill>
                  <a:srgbClr val="002840"/>
                </a:solidFill>
                <a:latin typeface="Montserrat"/>
                <a:ea typeface="Montserrat"/>
                <a:cs typeface="Montserrat"/>
                <a:sym typeface="Montserrat"/>
              </a:rPr>
              <a:t>Declared Preferences</a:t>
            </a:r>
            <a:endParaRPr sz="1300">
              <a:solidFill>
                <a:srgbClr val="002840"/>
              </a:solidFill>
              <a:latin typeface="Montserrat"/>
              <a:ea typeface="Montserrat"/>
              <a:cs typeface="Montserrat"/>
              <a:sym typeface="Montserrat"/>
            </a:endParaRPr>
          </a:p>
          <a:p>
            <a:pPr indent="-311150" lvl="2" marL="1371600" rtl="0" algn="l">
              <a:lnSpc>
                <a:spcPct val="115000"/>
              </a:lnSpc>
              <a:spcBef>
                <a:spcPts val="0"/>
              </a:spcBef>
              <a:spcAft>
                <a:spcPts val="0"/>
              </a:spcAft>
              <a:buClr>
                <a:srgbClr val="002840"/>
              </a:buClr>
              <a:buSzPts val="1300"/>
              <a:buFont typeface="Montserrat"/>
              <a:buAutoNum type="romanLcPeriod"/>
            </a:pPr>
            <a:r>
              <a:rPr lang="en" sz="1300">
                <a:solidFill>
                  <a:srgbClr val="002840"/>
                </a:solidFill>
                <a:latin typeface="Montserrat"/>
                <a:ea typeface="Montserrat"/>
                <a:cs typeface="Montserrat"/>
                <a:sym typeface="Montserrat"/>
              </a:rPr>
              <a:t>Scenario Created Properties</a:t>
            </a:r>
            <a:endParaRPr sz="1300">
              <a:solidFill>
                <a:srgbClr val="002840"/>
              </a:solidFill>
              <a:latin typeface="Montserrat"/>
              <a:ea typeface="Montserrat"/>
              <a:cs typeface="Montserrat"/>
              <a:sym typeface="Montserrat"/>
            </a:endParaRPr>
          </a:p>
          <a:p>
            <a:pPr indent="0" lvl="0" marL="1371600" rtl="0" algn="l">
              <a:lnSpc>
                <a:spcPct val="115000"/>
              </a:lnSpc>
              <a:spcBef>
                <a:spcPts val="0"/>
              </a:spcBef>
              <a:spcAft>
                <a:spcPts val="0"/>
              </a:spcAft>
              <a:buClr>
                <a:schemeClr val="dk1"/>
              </a:buClr>
              <a:buSzPts val="1100"/>
              <a:buFont typeface="Arial"/>
              <a:buNone/>
            </a:pPr>
            <a:r>
              <a:t/>
            </a:r>
            <a:endParaRPr sz="500">
              <a:solidFill>
                <a:srgbClr val="002840"/>
              </a:solidFill>
              <a:latin typeface="Montserrat"/>
              <a:ea typeface="Montserrat"/>
              <a:cs typeface="Montserrat"/>
              <a:sym typeface="Montserrat"/>
            </a:endParaRPr>
          </a:p>
          <a:p>
            <a:pPr indent="-317500" lvl="1" marL="914400" rtl="0" algn="l">
              <a:lnSpc>
                <a:spcPct val="115000"/>
              </a:lnSpc>
              <a:spcBef>
                <a:spcPts val="0"/>
              </a:spcBef>
              <a:spcAft>
                <a:spcPts val="0"/>
              </a:spcAft>
              <a:buClr>
                <a:srgbClr val="002840"/>
              </a:buClr>
              <a:buSzPts val="1400"/>
              <a:buFont typeface="Montserrat"/>
              <a:buAutoNum type="alphaLcPeriod"/>
            </a:pPr>
            <a:r>
              <a:rPr lang="en" sz="1400">
                <a:solidFill>
                  <a:srgbClr val="002840"/>
                </a:solidFill>
                <a:latin typeface="Montserrat"/>
                <a:ea typeface="Montserrat"/>
                <a:cs typeface="Montserrat"/>
                <a:sym typeface="Montserrat"/>
              </a:rPr>
              <a:t>Events</a:t>
            </a:r>
            <a:endParaRPr sz="1400">
              <a:solidFill>
                <a:srgbClr val="002840"/>
              </a:solidFill>
              <a:latin typeface="Montserrat"/>
              <a:ea typeface="Montserrat"/>
              <a:cs typeface="Montserrat"/>
              <a:sym typeface="Montserrat"/>
            </a:endParaRPr>
          </a:p>
          <a:p>
            <a:pPr indent="-311150" lvl="2" marL="1371600" rtl="0" algn="l">
              <a:lnSpc>
                <a:spcPct val="115000"/>
              </a:lnSpc>
              <a:spcBef>
                <a:spcPts val="0"/>
              </a:spcBef>
              <a:spcAft>
                <a:spcPts val="0"/>
              </a:spcAft>
              <a:buClr>
                <a:srgbClr val="002840"/>
              </a:buClr>
              <a:buSzPts val="1300"/>
              <a:buFont typeface="Montserrat"/>
              <a:buAutoNum type="romanLcPeriod"/>
            </a:pPr>
            <a:r>
              <a:rPr lang="en" sz="1300">
                <a:solidFill>
                  <a:srgbClr val="002840"/>
                </a:solidFill>
                <a:latin typeface="Montserrat"/>
                <a:ea typeface="Montserrat"/>
                <a:cs typeface="Montserrat"/>
                <a:sym typeface="Montserrat"/>
              </a:rPr>
              <a:t>Website &amp; App Behavior</a:t>
            </a:r>
            <a:endParaRPr sz="1300">
              <a:solidFill>
                <a:srgbClr val="002840"/>
              </a:solidFill>
              <a:latin typeface="Montserrat"/>
              <a:ea typeface="Montserrat"/>
              <a:cs typeface="Montserrat"/>
              <a:sym typeface="Montserrat"/>
            </a:endParaRPr>
          </a:p>
          <a:p>
            <a:pPr indent="-311150" lvl="2" marL="1371600" rtl="0" algn="l">
              <a:lnSpc>
                <a:spcPct val="115000"/>
              </a:lnSpc>
              <a:spcBef>
                <a:spcPts val="0"/>
              </a:spcBef>
              <a:spcAft>
                <a:spcPts val="0"/>
              </a:spcAft>
              <a:buClr>
                <a:srgbClr val="002840"/>
              </a:buClr>
              <a:buSzPts val="1300"/>
              <a:buFont typeface="Montserrat"/>
              <a:buAutoNum type="romanLcPeriod"/>
            </a:pPr>
            <a:r>
              <a:rPr lang="en" sz="1300">
                <a:solidFill>
                  <a:srgbClr val="002840"/>
                </a:solidFill>
                <a:latin typeface="Montserrat"/>
                <a:ea typeface="Montserrat"/>
                <a:cs typeface="Montserrat"/>
                <a:sym typeface="Montserrat"/>
              </a:rPr>
              <a:t>Purchase related</a:t>
            </a:r>
            <a:endParaRPr sz="1300">
              <a:solidFill>
                <a:srgbClr val="002840"/>
              </a:solidFill>
              <a:latin typeface="Montserrat"/>
              <a:ea typeface="Montserrat"/>
              <a:cs typeface="Montserrat"/>
              <a:sym typeface="Montserrat"/>
            </a:endParaRPr>
          </a:p>
          <a:p>
            <a:pPr indent="-311150" lvl="2" marL="1371600" rtl="0" algn="l">
              <a:lnSpc>
                <a:spcPct val="115000"/>
              </a:lnSpc>
              <a:spcBef>
                <a:spcPts val="0"/>
              </a:spcBef>
              <a:spcAft>
                <a:spcPts val="0"/>
              </a:spcAft>
              <a:buClr>
                <a:srgbClr val="002840"/>
              </a:buClr>
              <a:buSzPts val="1300"/>
              <a:buFont typeface="Montserrat"/>
              <a:buAutoNum type="romanLcPeriod"/>
            </a:pPr>
            <a:r>
              <a:rPr lang="en" sz="1300">
                <a:solidFill>
                  <a:srgbClr val="002840"/>
                </a:solidFill>
                <a:latin typeface="Montserrat"/>
                <a:ea typeface="Montserrat"/>
                <a:cs typeface="Montserrat"/>
                <a:sym typeface="Montserrat"/>
              </a:rPr>
              <a:t>Customer Service</a:t>
            </a:r>
            <a:endParaRPr sz="1300">
              <a:solidFill>
                <a:srgbClr val="002840"/>
              </a:solidFill>
              <a:latin typeface="Montserrat"/>
              <a:ea typeface="Montserrat"/>
              <a:cs typeface="Montserrat"/>
              <a:sym typeface="Montserrat"/>
            </a:endParaRPr>
          </a:p>
          <a:p>
            <a:pPr indent="-311150" lvl="2" marL="1371600" rtl="0" algn="l">
              <a:lnSpc>
                <a:spcPct val="115000"/>
              </a:lnSpc>
              <a:spcBef>
                <a:spcPts val="0"/>
              </a:spcBef>
              <a:spcAft>
                <a:spcPts val="0"/>
              </a:spcAft>
              <a:buClr>
                <a:srgbClr val="002840"/>
              </a:buClr>
              <a:buSzPts val="1300"/>
              <a:buFont typeface="Montserrat"/>
              <a:buAutoNum type="romanLcPeriod"/>
            </a:pPr>
            <a:r>
              <a:rPr lang="en" sz="1300">
                <a:solidFill>
                  <a:srgbClr val="002840"/>
                </a:solidFill>
                <a:latin typeface="Montserrat"/>
                <a:ea typeface="Montserrat"/>
                <a:cs typeface="Montserrat"/>
                <a:sym typeface="Montserrat"/>
              </a:rPr>
              <a:t>Scenario Created Events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b62ee63b2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1b62ee63b2c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Forgot to mention the tracked value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b62ee63b2c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1b62ee63b2c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p:nvPr/>
        </p:nvSpPr>
        <p:spPr>
          <a:xfrm>
            <a:off x="463900" y="-150"/>
            <a:ext cx="8679900" cy="5143500"/>
          </a:xfrm>
          <a:prstGeom prst="rect">
            <a:avLst/>
          </a:prstGeom>
          <a:solidFill>
            <a:srgbClr val="00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pic>
        <p:nvPicPr>
          <p:cNvPr id="15" name="Google Shape;15;p2"/>
          <p:cNvPicPr preferRelativeResize="0"/>
          <p:nvPr/>
        </p:nvPicPr>
        <p:blipFill rotWithShape="1">
          <a:blip r:embed="rId2">
            <a:alphaModFix/>
          </a:blip>
          <a:srcRect b="0" l="0" r="30743" t="0"/>
          <a:stretch/>
        </p:blipFill>
        <p:spPr>
          <a:xfrm>
            <a:off x="5581650" y="-150"/>
            <a:ext cx="3562348" cy="5143504"/>
          </a:xfrm>
          <a:prstGeom prst="rect">
            <a:avLst/>
          </a:prstGeom>
          <a:noFill/>
          <a:ln>
            <a:noFill/>
          </a:ln>
        </p:spPr>
      </p:pic>
      <p:sp>
        <p:nvSpPr>
          <p:cNvPr id="16" name="Google Shape;16;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2"/>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4500"/>
              <a:buNone/>
              <a:defRPr sz="4500">
                <a:solidFill>
                  <a:schemeClr val="lt1"/>
                </a:solidFill>
              </a:defRPr>
            </a:lvl1pPr>
            <a:lvl2pPr lvl="1" algn="l">
              <a:lnSpc>
                <a:spcPct val="100000"/>
              </a:lnSpc>
              <a:spcBef>
                <a:spcPts val="0"/>
              </a:spcBef>
              <a:spcAft>
                <a:spcPts val="0"/>
              </a:spcAft>
              <a:buClr>
                <a:schemeClr val="lt1"/>
              </a:buClr>
              <a:buSzPts val="4500"/>
              <a:buNone/>
              <a:defRPr sz="4500">
                <a:solidFill>
                  <a:schemeClr val="lt1"/>
                </a:solidFill>
              </a:defRPr>
            </a:lvl2pPr>
            <a:lvl3pPr lvl="2" algn="l">
              <a:lnSpc>
                <a:spcPct val="100000"/>
              </a:lnSpc>
              <a:spcBef>
                <a:spcPts val="0"/>
              </a:spcBef>
              <a:spcAft>
                <a:spcPts val="0"/>
              </a:spcAft>
              <a:buClr>
                <a:schemeClr val="lt1"/>
              </a:buClr>
              <a:buSzPts val="4500"/>
              <a:buNone/>
              <a:defRPr sz="4500">
                <a:solidFill>
                  <a:schemeClr val="lt1"/>
                </a:solidFill>
              </a:defRPr>
            </a:lvl3pPr>
            <a:lvl4pPr lvl="3" algn="l">
              <a:lnSpc>
                <a:spcPct val="100000"/>
              </a:lnSpc>
              <a:spcBef>
                <a:spcPts val="0"/>
              </a:spcBef>
              <a:spcAft>
                <a:spcPts val="0"/>
              </a:spcAft>
              <a:buClr>
                <a:schemeClr val="lt1"/>
              </a:buClr>
              <a:buSzPts val="4500"/>
              <a:buNone/>
              <a:defRPr sz="4500">
                <a:solidFill>
                  <a:schemeClr val="lt1"/>
                </a:solidFill>
              </a:defRPr>
            </a:lvl4pPr>
            <a:lvl5pPr lvl="4" algn="l">
              <a:lnSpc>
                <a:spcPct val="100000"/>
              </a:lnSpc>
              <a:spcBef>
                <a:spcPts val="0"/>
              </a:spcBef>
              <a:spcAft>
                <a:spcPts val="0"/>
              </a:spcAft>
              <a:buClr>
                <a:schemeClr val="lt1"/>
              </a:buClr>
              <a:buSzPts val="4500"/>
              <a:buNone/>
              <a:defRPr sz="4500">
                <a:solidFill>
                  <a:schemeClr val="lt1"/>
                </a:solidFill>
              </a:defRPr>
            </a:lvl5pPr>
            <a:lvl6pPr lvl="5" algn="l">
              <a:lnSpc>
                <a:spcPct val="100000"/>
              </a:lnSpc>
              <a:spcBef>
                <a:spcPts val="0"/>
              </a:spcBef>
              <a:spcAft>
                <a:spcPts val="0"/>
              </a:spcAft>
              <a:buClr>
                <a:schemeClr val="lt1"/>
              </a:buClr>
              <a:buSzPts val="4500"/>
              <a:buNone/>
              <a:defRPr sz="4500">
                <a:solidFill>
                  <a:schemeClr val="lt1"/>
                </a:solidFill>
              </a:defRPr>
            </a:lvl6pPr>
            <a:lvl7pPr lvl="6" algn="l">
              <a:lnSpc>
                <a:spcPct val="100000"/>
              </a:lnSpc>
              <a:spcBef>
                <a:spcPts val="0"/>
              </a:spcBef>
              <a:spcAft>
                <a:spcPts val="0"/>
              </a:spcAft>
              <a:buClr>
                <a:schemeClr val="lt1"/>
              </a:buClr>
              <a:buSzPts val="4500"/>
              <a:buNone/>
              <a:defRPr sz="4500">
                <a:solidFill>
                  <a:schemeClr val="lt1"/>
                </a:solidFill>
              </a:defRPr>
            </a:lvl7pPr>
            <a:lvl8pPr lvl="7" algn="l">
              <a:lnSpc>
                <a:spcPct val="100000"/>
              </a:lnSpc>
              <a:spcBef>
                <a:spcPts val="0"/>
              </a:spcBef>
              <a:spcAft>
                <a:spcPts val="0"/>
              </a:spcAft>
              <a:buClr>
                <a:schemeClr val="lt1"/>
              </a:buClr>
              <a:buSzPts val="4500"/>
              <a:buNone/>
              <a:defRPr sz="4500">
                <a:solidFill>
                  <a:schemeClr val="lt1"/>
                </a:solidFill>
              </a:defRPr>
            </a:lvl8pPr>
            <a:lvl9pPr lvl="8" algn="l">
              <a:lnSpc>
                <a:spcPct val="100000"/>
              </a:lnSpc>
              <a:spcBef>
                <a:spcPts val="0"/>
              </a:spcBef>
              <a:spcAft>
                <a:spcPts val="0"/>
              </a:spcAft>
              <a:buClr>
                <a:schemeClr val="lt1"/>
              </a:buClr>
              <a:buSzPts val="4500"/>
              <a:buNone/>
              <a:defRPr sz="45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no pattern)">
  <p:cSld name="TITLE_2">
    <p:spTree>
      <p:nvGrpSpPr>
        <p:cNvPr id="18" name="Shape 18"/>
        <p:cNvGrpSpPr/>
        <p:nvPr/>
      </p:nvGrpSpPr>
      <p:grpSpPr>
        <a:xfrm>
          <a:off x="0" y="0"/>
          <a:ext cx="0" cy="0"/>
          <a:chOff x="0" y="0"/>
          <a:chExt cx="0" cy="0"/>
        </a:xfrm>
      </p:grpSpPr>
      <p:sp>
        <p:nvSpPr>
          <p:cNvPr id="19" name="Google Shape;19;p3"/>
          <p:cNvSpPr/>
          <p:nvPr/>
        </p:nvSpPr>
        <p:spPr>
          <a:xfrm>
            <a:off x="463900" y="-150"/>
            <a:ext cx="8679900" cy="5143500"/>
          </a:xfrm>
          <a:prstGeom prst="rect">
            <a:avLst/>
          </a:prstGeom>
          <a:solidFill>
            <a:srgbClr val="0028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sp>
        <p:nvSpPr>
          <p:cNvPr id="20" name="Google Shape;20;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1" name="Google Shape;21;p3"/>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4500"/>
              <a:buNone/>
              <a:defRPr sz="4500">
                <a:solidFill>
                  <a:schemeClr val="lt1"/>
                </a:solidFill>
              </a:defRPr>
            </a:lvl1pPr>
            <a:lvl2pPr lvl="1" algn="l">
              <a:lnSpc>
                <a:spcPct val="100000"/>
              </a:lnSpc>
              <a:spcBef>
                <a:spcPts val="0"/>
              </a:spcBef>
              <a:spcAft>
                <a:spcPts val="0"/>
              </a:spcAft>
              <a:buClr>
                <a:schemeClr val="lt1"/>
              </a:buClr>
              <a:buSzPts val="4500"/>
              <a:buNone/>
              <a:defRPr sz="4500">
                <a:solidFill>
                  <a:schemeClr val="lt1"/>
                </a:solidFill>
              </a:defRPr>
            </a:lvl2pPr>
            <a:lvl3pPr lvl="2" algn="l">
              <a:lnSpc>
                <a:spcPct val="100000"/>
              </a:lnSpc>
              <a:spcBef>
                <a:spcPts val="0"/>
              </a:spcBef>
              <a:spcAft>
                <a:spcPts val="0"/>
              </a:spcAft>
              <a:buClr>
                <a:schemeClr val="lt1"/>
              </a:buClr>
              <a:buSzPts val="4500"/>
              <a:buNone/>
              <a:defRPr sz="4500">
                <a:solidFill>
                  <a:schemeClr val="lt1"/>
                </a:solidFill>
              </a:defRPr>
            </a:lvl3pPr>
            <a:lvl4pPr lvl="3" algn="l">
              <a:lnSpc>
                <a:spcPct val="100000"/>
              </a:lnSpc>
              <a:spcBef>
                <a:spcPts val="0"/>
              </a:spcBef>
              <a:spcAft>
                <a:spcPts val="0"/>
              </a:spcAft>
              <a:buClr>
                <a:schemeClr val="lt1"/>
              </a:buClr>
              <a:buSzPts val="4500"/>
              <a:buNone/>
              <a:defRPr sz="4500">
                <a:solidFill>
                  <a:schemeClr val="lt1"/>
                </a:solidFill>
              </a:defRPr>
            </a:lvl4pPr>
            <a:lvl5pPr lvl="4" algn="l">
              <a:lnSpc>
                <a:spcPct val="100000"/>
              </a:lnSpc>
              <a:spcBef>
                <a:spcPts val="0"/>
              </a:spcBef>
              <a:spcAft>
                <a:spcPts val="0"/>
              </a:spcAft>
              <a:buClr>
                <a:schemeClr val="lt1"/>
              </a:buClr>
              <a:buSzPts val="4500"/>
              <a:buNone/>
              <a:defRPr sz="4500">
                <a:solidFill>
                  <a:schemeClr val="lt1"/>
                </a:solidFill>
              </a:defRPr>
            </a:lvl5pPr>
            <a:lvl6pPr lvl="5" algn="l">
              <a:lnSpc>
                <a:spcPct val="100000"/>
              </a:lnSpc>
              <a:spcBef>
                <a:spcPts val="0"/>
              </a:spcBef>
              <a:spcAft>
                <a:spcPts val="0"/>
              </a:spcAft>
              <a:buClr>
                <a:schemeClr val="lt1"/>
              </a:buClr>
              <a:buSzPts val="4500"/>
              <a:buNone/>
              <a:defRPr sz="4500">
                <a:solidFill>
                  <a:schemeClr val="lt1"/>
                </a:solidFill>
              </a:defRPr>
            </a:lvl6pPr>
            <a:lvl7pPr lvl="6" algn="l">
              <a:lnSpc>
                <a:spcPct val="100000"/>
              </a:lnSpc>
              <a:spcBef>
                <a:spcPts val="0"/>
              </a:spcBef>
              <a:spcAft>
                <a:spcPts val="0"/>
              </a:spcAft>
              <a:buClr>
                <a:schemeClr val="lt1"/>
              </a:buClr>
              <a:buSzPts val="4500"/>
              <a:buNone/>
              <a:defRPr sz="4500">
                <a:solidFill>
                  <a:schemeClr val="lt1"/>
                </a:solidFill>
              </a:defRPr>
            </a:lvl7pPr>
            <a:lvl8pPr lvl="7" algn="l">
              <a:lnSpc>
                <a:spcPct val="100000"/>
              </a:lnSpc>
              <a:spcBef>
                <a:spcPts val="0"/>
              </a:spcBef>
              <a:spcAft>
                <a:spcPts val="0"/>
              </a:spcAft>
              <a:buClr>
                <a:schemeClr val="lt1"/>
              </a:buClr>
              <a:buSzPts val="4500"/>
              <a:buNone/>
              <a:defRPr sz="4500">
                <a:solidFill>
                  <a:schemeClr val="lt1"/>
                </a:solidFill>
              </a:defRPr>
            </a:lvl8pPr>
            <a:lvl9pPr lvl="8" algn="l">
              <a:lnSpc>
                <a:spcPct val="100000"/>
              </a:lnSpc>
              <a:spcBef>
                <a:spcPts val="0"/>
              </a:spcBef>
              <a:spcAft>
                <a:spcPts val="0"/>
              </a:spcAft>
              <a:buClr>
                <a:schemeClr val="lt1"/>
              </a:buClr>
              <a:buSzPts val="4500"/>
              <a:buNone/>
              <a:defRPr sz="45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
    <p:spTree>
      <p:nvGrpSpPr>
        <p:cNvPr id="22" name="Shape 22"/>
        <p:cNvGrpSpPr/>
        <p:nvPr/>
      </p:nvGrpSpPr>
      <p:grpSpPr>
        <a:xfrm>
          <a:off x="0" y="0"/>
          <a:ext cx="0" cy="0"/>
          <a:chOff x="0" y="0"/>
          <a:chExt cx="0" cy="0"/>
        </a:xfrm>
      </p:grpSpPr>
      <p:sp>
        <p:nvSpPr>
          <p:cNvPr id="23" name="Google Shape;23;p4"/>
          <p:cNvSpPr/>
          <p:nvPr/>
        </p:nvSpPr>
        <p:spPr>
          <a:xfrm>
            <a:off x="463900" y="-150"/>
            <a:ext cx="8679900" cy="5143500"/>
          </a:xfrm>
          <a:prstGeom prst="rect">
            <a:avLst/>
          </a:prstGeom>
          <a:solidFill>
            <a:srgbClr val="FFD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1733"/>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30743" t="0"/>
          <a:stretch/>
        </p:blipFill>
        <p:spPr>
          <a:xfrm>
            <a:off x="5581650" y="-150"/>
            <a:ext cx="3562348" cy="5143504"/>
          </a:xfrm>
          <a:prstGeom prst="rect">
            <a:avLst/>
          </a:prstGeom>
          <a:noFill/>
          <a:ln>
            <a:noFill/>
          </a:ln>
        </p:spPr>
      </p:pic>
      <p:sp>
        <p:nvSpPr>
          <p:cNvPr id="25" name="Google Shape;25;p4"/>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26" name="Google Shape;26;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5"/>
          <p:cNvSpPr txBox="1"/>
          <p:nvPr>
            <p:ph type="title"/>
          </p:nvPr>
        </p:nvSpPr>
        <p:spPr>
          <a:xfrm>
            <a:off x="685800" y="445025"/>
            <a:ext cx="5761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29" name="Google Shape;29;p5"/>
          <p:cNvSpPr txBox="1"/>
          <p:nvPr>
            <p:ph idx="1" type="body"/>
          </p:nvPr>
        </p:nvSpPr>
        <p:spPr>
          <a:xfrm>
            <a:off x="685800" y="1304525"/>
            <a:ext cx="5761500" cy="32643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Font typeface="Montserrat"/>
              <a:buChar char="●"/>
              <a:defRPr>
                <a:latin typeface="Montserrat"/>
                <a:ea typeface="Montserrat"/>
                <a:cs typeface="Montserrat"/>
                <a:sym typeface="Montserrat"/>
              </a:defRPr>
            </a:lvl1pPr>
            <a:lvl2pPr indent="-317500" lvl="1" marL="914400" algn="l">
              <a:lnSpc>
                <a:spcPct val="115000"/>
              </a:lnSpc>
              <a:spcBef>
                <a:spcPts val="1600"/>
              </a:spcBef>
              <a:spcAft>
                <a:spcPts val="0"/>
              </a:spcAft>
              <a:buSzPts val="1400"/>
              <a:buFont typeface="Montserrat"/>
              <a:buChar char="○"/>
              <a:defRPr>
                <a:latin typeface="Montserrat"/>
                <a:ea typeface="Montserrat"/>
                <a:cs typeface="Montserrat"/>
                <a:sym typeface="Montserrat"/>
              </a:defRPr>
            </a:lvl2pPr>
            <a:lvl3pPr indent="-311150" lvl="2" marL="1371600" algn="l">
              <a:lnSpc>
                <a:spcPct val="115000"/>
              </a:lnSpc>
              <a:spcBef>
                <a:spcPts val="1600"/>
              </a:spcBef>
              <a:spcAft>
                <a:spcPts val="0"/>
              </a:spcAft>
              <a:buSzPts val="1300"/>
              <a:buFont typeface="Montserrat"/>
              <a:buChar char="■"/>
              <a:defRPr>
                <a:latin typeface="Montserrat"/>
                <a:ea typeface="Montserrat"/>
                <a:cs typeface="Montserrat"/>
                <a:sym typeface="Montserrat"/>
              </a:defRPr>
            </a:lvl3pPr>
            <a:lvl4pPr indent="-317500" lvl="3" marL="1828800" algn="l">
              <a:lnSpc>
                <a:spcPct val="115000"/>
              </a:lnSpc>
              <a:spcBef>
                <a:spcPts val="1600"/>
              </a:spcBef>
              <a:spcAft>
                <a:spcPts val="0"/>
              </a:spcAft>
              <a:buSzPts val="1400"/>
              <a:buFont typeface="Montserrat"/>
              <a:buChar char="●"/>
              <a:defRPr>
                <a:latin typeface="Montserrat"/>
                <a:ea typeface="Montserrat"/>
                <a:cs typeface="Montserrat"/>
                <a:sym typeface="Montserrat"/>
              </a:defRPr>
            </a:lvl4pPr>
            <a:lvl5pPr indent="-317500" lvl="4" marL="2286000" algn="l">
              <a:lnSpc>
                <a:spcPct val="115000"/>
              </a:lnSpc>
              <a:spcBef>
                <a:spcPts val="1600"/>
              </a:spcBef>
              <a:spcAft>
                <a:spcPts val="0"/>
              </a:spcAft>
              <a:buSzPts val="1400"/>
              <a:buFont typeface="Montserrat"/>
              <a:buChar char="○"/>
              <a:defRPr>
                <a:latin typeface="Montserrat"/>
                <a:ea typeface="Montserrat"/>
                <a:cs typeface="Montserrat"/>
                <a:sym typeface="Montserrat"/>
              </a:defRPr>
            </a:lvl5pPr>
            <a:lvl6pPr indent="-317500" lvl="5" marL="2743200" algn="l">
              <a:lnSpc>
                <a:spcPct val="115000"/>
              </a:lnSpc>
              <a:spcBef>
                <a:spcPts val="1600"/>
              </a:spcBef>
              <a:spcAft>
                <a:spcPts val="0"/>
              </a:spcAft>
              <a:buSzPts val="1400"/>
              <a:buFont typeface="Montserrat"/>
              <a:buChar char="■"/>
              <a:defRPr>
                <a:latin typeface="Montserrat"/>
                <a:ea typeface="Montserrat"/>
                <a:cs typeface="Montserrat"/>
                <a:sym typeface="Montserrat"/>
              </a:defRPr>
            </a:lvl6pPr>
            <a:lvl7pPr indent="-317500" lvl="6" marL="3200400" algn="l">
              <a:lnSpc>
                <a:spcPct val="115000"/>
              </a:lnSpc>
              <a:spcBef>
                <a:spcPts val="1600"/>
              </a:spcBef>
              <a:spcAft>
                <a:spcPts val="0"/>
              </a:spcAft>
              <a:buSzPts val="1400"/>
              <a:buFont typeface="Montserrat"/>
              <a:buChar char="●"/>
              <a:defRPr>
                <a:latin typeface="Montserrat"/>
                <a:ea typeface="Montserrat"/>
                <a:cs typeface="Montserrat"/>
                <a:sym typeface="Montserrat"/>
              </a:defRPr>
            </a:lvl7pPr>
            <a:lvl8pPr indent="-317500" lvl="7" marL="3657600" algn="l">
              <a:lnSpc>
                <a:spcPct val="115000"/>
              </a:lnSpc>
              <a:spcBef>
                <a:spcPts val="1600"/>
              </a:spcBef>
              <a:spcAft>
                <a:spcPts val="0"/>
              </a:spcAft>
              <a:buSzPts val="1400"/>
              <a:buFont typeface="Montserrat"/>
              <a:buChar char="○"/>
              <a:defRPr>
                <a:latin typeface="Montserrat"/>
                <a:ea typeface="Montserrat"/>
                <a:cs typeface="Montserrat"/>
                <a:sym typeface="Montserrat"/>
              </a:defRPr>
            </a:lvl8pPr>
            <a:lvl9pPr indent="-317500" lvl="8" marL="4114800" algn="l">
              <a:lnSpc>
                <a:spcPct val="115000"/>
              </a:lnSpc>
              <a:spcBef>
                <a:spcPts val="1600"/>
              </a:spcBef>
              <a:spcAft>
                <a:spcPts val="1600"/>
              </a:spcAft>
              <a:buSzPts val="1400"/>
              <a:buFont typeface="Montserrat"/>
              <a:buChar char="■"/>
              <a:defRPr>
                <a:latin typeface="Montserrat"/>
                <a:ea typeface="Montserrat"/>
                <a:cs typeface="Montserrat"/>
                <a:sym typeface="Montserrat"/>
              </a:defRPr>
            </a:lvl9pPr>
          </a:lstStyle>
          <a:p/>
        </p:txBody>
      </p:sp>
      <p:sp>
        <p:nvSpPr>
          <p:cNvPr id="30" name="Google Shape;30;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275" y="-4750"/>
            <a:ext cx="483900" cy="5153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1"/>
          <p:cNvSpPr txBox="1"/>
          <p:nvPr>
            <p:ph type="title"/>
          </p:nvPr>
        </p:nvSpPr>
        <p:spPr>
          <a:xfrm>
            <a:off x="688575" y="445025"/>
            <a:ext cx="5761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1pPr>
            <a:lvl2pPr lvl="1"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2pPr>
            <a:lvl3pPr lvl="2"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3pPr>
            <a:lvl4pPr lvl="3"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4pPr>
            <a:lvl5pPr lvl="4"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5pPr>
            <a:lvl6pPr lvl="5"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6pPr>
            <a:lvl7pPr lvl="6"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7pPr>
            <a:lvl8pPr lvl="7"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8pPr>
            <a:lvl9pPr lvl="8" marR="0" rtl="0" algn="l">
              <a:lnSpc>
                <a:spcPct val="100000"/>
              </a:lnSpc>
              <a:spcBef>
                <a:spcPts val="0"/>
              </a:spcBef>
              <a:spcAft>
                <a:spcPts val="0"/>
              </a:spcAft>
              <a:buClr>
                <a:srgbClr val="002840"/>
              </a:buClr>
              <a:buSzPts val="2800"/>
              <a:buFont typeface="Montserrat"/>
              <a:buNone/>
              <a:defRPr b="1" i="0" sz="2800" u="none" cap="none" strike="noStrike">
                <a:solidFill>
                  <a:srgbClr val="002840"/>
                </a:solidFill>
                <a:latin typeface="Montserrat"/>
                <a:ea typeface="Montserrat"/>
                <a:cs typeface="Montserrat"/>
                <a:sym typeface="Montserrat"/>
              </a:defRPr>
            </a:lvl9pPr>
          </a:lstStyle>
          <a:p/>
        </p:txBody>
      </p:sp>
      <p:sp>
        <p:nvSpPr>
          <p:cNvPr id="8" name="Google Shape;8;p1"/>
          <p:cNvSpPr txBox="1"/>
          <p:nvPr>
            <p:ph idx="1" type="body"/>
          </p:nvPr>
        </p:nvSpPr>
        <p:spPr>
          <a:xfrm>
            <a:off x="688575" y="1304525"/>
            <a:ext cx="5761500" cy="32643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002840"/>
              </a:buClr>
              <a:buSzPts val="1500"/>
              <a:buFont typeface="Montserrat"/>
              <a:buChar char="●"/>
              <a:defRPr b="0" i="0" sz="1500" u="none" cap="none" strike="noStrike">
                <a:solidFill>
                  <a:srgbClr val="002840"/>
                </a:solidFill>
                <a:latin typeface="Montserrat"/>
                <a:ea typeface="Montserrat"/>
                <a:cs typeface="Montserrat"/>
                <a:sym typeface="Montserrat"/>
              </a:defRPr>
            </a:lvl1pPr>
            <a:lvl2pPr indent="-317500" lvl="1" marL="9144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2pPr>
            <a:lvl3pPr indent="-311150" lvl="2" marL="1371600" marR="0" rtl="0" algn="l">
              <a:lnSpc>
                <a:spcPct val="115000"/>
              </a:lnSpc>
              <a:spcBef>
                <a:spcPts val="1600"/>
              </a:spcBef>
              <a:spcAft>
                <a:spcPts val="0"/>
              </a:spcAft>
              <a:buClr>
                <a:srgbClr val="002840"/>
              </a:buClr>
              <a:buSzPts val="1300"/>
              <a:buFont typeface="Montserrat"/>
              <a:buChar char="■"/>
              <a:defRPr b="0" i="0" sz="1300" u="none" cap="none" strike="noStrike">
                <a:solidFill>
                  <a:srgbClr val="002840"/>
                </a:solidFill>
                <a:latin typeface="Montserrat"/>
                <a:ea typeface="Montserrat"/>
                <a:cs typeface="Montserrat"/>
                <a:sym typeface="Montserrat"/>
              </a:defRPr>
            </a:lvl3pPr>
            <a:lvl4pPr indent="-317500" lvl="3" marL="18288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4pPr>
            <a:lvl5pPr indent="-317500" lvl="4" marL="22860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5pPr>
            <a:lvl6pPr indent="-317500" lvl="5" marL="27432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6pPr>
            <a:lvl7pPr indent="-317500" lvl="6" marL="32004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7pPr>
            <a:lvl8pPr indent="-317500" lvl="7" marL="3657600" marR="0" rtl="0" algn="l">
              <a:lnSpc>
                <a:spcPct val="115000"/>
              </a:lnSpc>
              <a:spcBef>
                <a:spcPts val="1600"/>
              </a:spcBef>
              <a:spcAft>
                <a:spcPts val="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8pPr>
            <a:lvl9pPr indent="-317500" lvl="8" marL="4114800" marR="0" rtl="0" algn="l">
              <a:lnSpc>
                <a:spcPct val="115000"/>
              </a:lnSpc>
              <a:spcBef>
                <a:spcPts val="1600"/>
              </a:spcBef>
              <a:spcAft>
                <a:spcPts val="1600"/>
              </a:spcAft>
              <a:buClr>
                <a:srgbClr val="002840"/>
              </a:buClr>
              <a:buSzPts val="1400"/>
              <a:buFont typeface="Montserrat"/>
              <a:buChar char="■"/>
              <a:defRPr b="0" i="0" sz="1400" u="none" cap="none" strike="noStrike">
                <a:solidFill>
                  <a:srgbClr val="002840"/>
                </a:solidFill>
                <a:latin typeface="Montserrat"/>
                <a:ea typeface="Montserrat"/>
                <a:cs typeface="Montserrat"/>
                <a:sym typeface="Montserrat"/>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10" name="Google Shape;10;p1"/>
          <p:cNvCxnSpPr/>
          <p:nvPr/>
        </p:nvCxnSpPr>
        <p:spPr>
          <a:xfrm>
            <a:off x="471500" y="-4750"/>
            <a:ext cx="0" cy="5153100"/>
          </a:xfrm>
          <a:prstGeom prst="straightConnector1">
            <a:avLst/>
          </a:prstGeom>
          <a:noFill/>
          <a:ln cap="flat" cmpd="sng" w="9525">
            <a:solidFill>
              <a:srgbClr val="EFEFEF"/>
            </a:solidFill>
            <a:prstDash val="solid"/>
            <a:round/>
            <a:headEnd len="sm" w="sm" type="none"/>
            <a:tailEnd len="sm" w="sm" type="none"/>
          </a:ln>
        </p:spPr>
      </p:cxnSp>
      <p:sp>
        <p:nvSpPr>
          <p:cNvPr id="11" name="Google Shape;11;p1"/>
          <p:cNvSpPr txBox="1"/>
          <p:nvPr/>
        </p:nvSpPr>
        <p:spPr>
          <a:xfrm rot="-5400000">
            <a:off x="-1400175" y="3128825"/>
            <a:ext cx="3257700" cy="47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2840"/>
                </a:solidFill>
                <a:latin typeface="Montserrat"/>
                <a:ea typeface="Montserrat"/>
                <a:cs typeface="Montserrat"/>
                <a:sym typeface="Montserrat"/>
              </a:rPr>
              <a:t>BLOOMREACH</a:t>
            </a:r>
            <a:endParaRPr b="1" i="0" sz="700" u="none" cap="none" strike="noStrike">
              <a:solidFill>
                <a:srgbClr val="002840"/>
              </a:solidFill>
              <a:latin typeface="Montserrat"/>
              <a:ea typeface="Montserrat"/>
              <a:cs typeface="Montserrat"/>
              <a:sym typeface="Montserrat"/>
            </a:endParaRPr>
          </a:p>
        </p:txBody>
      </p:sp>
      <p:pic>
        <p:nvPicPr>
          <p:cNvPr id="12" name="Google Shape;12;p1"/>
          <p:cNvPicPr preferRelativeResize="0"/>
          <p:nvPr/>
        </p:nvPicPr>
        <p:blipFill rotWithShape="1">
          <a:blip r:embed="rId1">
            <a:alphaModFix/>
          </a:blip>
          <a:srcRect b="0" l="0" r="0" t="0"/>
          <a:stretch/>
        </p:blipFill>
        <p:spPr>
          <a:xfrm>
            <a:off x="95250" y="100025"/>
            <a:ext cx="266850" cy="266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hyperlink" Target="https://documentation.bloomreach.com/engagement/docs/data-minimization#data-expira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8.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mailto:matej.cambal@bloomreach.com" TargetMode="External"/><Relationship Id="rId4" Type="http://schemas.openxmlformats.org/officeDocument/2006/relationships/image" Target="../media/image5.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1.png"/><Relationship Id="rId4" Type="http://schemas.openxmlformats.org/officeDocument/2006/relationships/image" Target="../media/image15.png"/><Relationship Id="rId5"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4.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7.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0.png"/><Relationship Id="rId4" Type="http://schemas.openxmlformats.org/officeDocument/2006/relationships/hyperlink" Target="https://academy.bloomreach.com/engagement-housekeeping-best-practice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6.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2.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6.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6"/>
          <p:cNvSpPr txBox="1"/>
          <p:nvPr>
            <p:ph type="title"/>
          </p:nvPr>
        </p:nvSpPr>
        <p:spPr>
          <a:xfrm>
            <a:off x="860525" y="1010550"/>
            <a:ext cx="4182300" cy="365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4500"/>
              <a:buFont typeface="Arial"/>
              <a:buNone/>
            </a:pPr>
            <a:r>
              <a:rPr lang="en"/>
              <a:t>Keep your Projects Organised</a:t>
            </a:r>
            <a:endParaRPr/>
          </a:p>
        </p:txBody>
      </p:sp>
      <p:pic>
        <p:nvPicPr>
          <p:cNvPr id="36" name="Google Shape;36;p6"/>
          <p:cNvPicPr preferRelativeResize="0"/>
          <p:nvPr/>
        </p:nvPicPr>
        <p:blipFill>
          <a:blip r:embed="rId3">
            <a:alphaModFix/>
          </a:blip>
          <a:stretch>
            <a:fillRect/>
          </a:stretch>
        </p:blipFill>
        <p:spPr>
          <a:xfrm>
            <a:off x="4651000" y="673563"/>
            <a:ext cx="3796374" cy="3796374"/>
          </a:xfrm>
          <a:prstGeom prst="rect">
            <a:avLst/>
          </a:prstGeom>
          <a:noFill/>
          <a:ln>
            <a:noFill/>
          </a:ln>
        </p:spPr>
      </p:pic>
      <p:pic>
        <p:nvPicPr>
          <p:cNvPr id="37" name="Google Shape;37;p6"/>
          <p:cNvPicPr preferRelativeResize="0"/>
          <p:nvPr/>
        </p:nvPicPr>
        <p:blipFill>
          <a:blip r:embed="rId4">
            <a:alphaModFix/>
          </a:blip>
          <a:stretch>
            <a:fillRect/>
          </a:stretch>
        </p:blipFill>
        <p:spPr>
          <a:xfrm>
            <a:off x="994501" y="673575"/>
            <a:ext cx="1666649" cy="388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755245" y="381120"/>
            <a:ext cx="8118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Event Expirations - Recommended Retention Period</a:t>
            </a:r>
            <a:endParaRPr b="0" sz="1500"/>
          </a:p>
        </p:txBody>
      </p:sp>
      <p:sp>
        <p:nvSpPr>
          <p:cNvPr id="105" name="Google Shape;105;p15"/>
          <p:cNvSpPr txBox="1"/>
          <p:nvPr/>
        </p:nvSpPr>
        <p:spPr>
          <a:xfrm>
            <a:off x="6087325" y="932325"/>
            <a:ext cx="24066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Montserrat"/>
                <a:ea typeface="Montserrat"/>
                <a:cs typeface="Montserrat"/>
                <a:sym typeface="Montserrat"/>
              </a:rPr>
              <a:t>Offers from our best category</a:t>
            </a:r>
            <a:endParaRPr b="0" i="0" sz="600" u="none" cap="none" strike="noStrike">
              <a:solidFill>
                <a:schemeClr val="lt1"/>
              </a:solidFill>
              <a:latin typeface="Montserrat"/>
              <a:ea typeface="Montserrat"/>
              <a:cs typeface="Montserrat"/>
              <a:sym typeface="Montserrat"/>
            </a:endParaRPr>
          </a:p>
        </p:txBody>
      </p:sp>
      <p:pic>
        <p:nvPicPr>
          <p:cNvPr id="106" name="Google Shape;106;p15"/>
          <p:cNvPicPr preferRelativeResize="0"/>
          <p:nvPr/>
        </p:nvPicPr>
        <p:blipFill>
          <a:blip r:embed="rId3">
            <a:alphaModFix/>
          </a:blip>
          <a:stretch>
            <a:fillRect/>
          </a:stretch>
        </p:blipFill>
        <p:spPr>
          <a:xfrm>
            <a:off x="861100" y="1209220"/>
            <a:ext cx="5782525" cy="3748254"/>
          </a:xfrm>
          <a:prstGeom prst="rect">
            <a:avLst/>
          </a:prstGeom>
          <a:noFill/>
          <a:ln>
            <a:noFill/>
          </a:ln>
        </p:spPr>
      </p:pic>
      <p:sp>
        <p:nvSpPr>
          <p:cNvPr id="107" name="Google Shape;107;p15"/>
          <p:cNvSpPr txBox="1"/>
          <p:nvPr/>
        </p:nvSpPr>
        <p:spPr>
          <a:xfrm>
            <a:off x="6979700" y="2265725"/>
            <a:ext cx="1696500" cy="8313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solidFill>
                  <a:schemeClr val="lt1"/>
                </a:solidFill>
                <a:latin typeface="Montserrat"/>
                <a:ea typeface="Montserrat"/>
                <a:cs typeface="Montserrat"/>
                <a:sym typeface="Montserrat"/>
                <a:hlinkClick r:id="rId4">
                  <a:extLst>
                    <a:ext uri="{A12FA001-AC4F-418D-AE19-62706E023703}">
                      <ahyp:hlinkClr val="tx"/>
                    </a:ext>
                  </a:extLst>
                </a:hlinkClick>
              </a:rPr>
              <a:t>Check our documentation page</a:t>
            </a:r>
            <a:endParaRPr b="1">
              <a:solidFill>
                <a:schemeClr val="l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755245" y="381120"/>
            <a:ext cx="8118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Event Expirations - Check Your Usage Dashboard</a:t>
            </a:r>
            <a:endParaRPr b="0" sz="1500"/>
          </a:p>
        </p:txBody>
      </p:sp>
      <p:sp>
        <p:nvSpPr>
          <p:cNvPr id="113" name="Google Shape;113;p16"/>
          <p:cNvSpPr txBox="1"/>
          <p:nvPr/>
        </p:nvSpPr>
        <p:spPr>
          <a:xfrm>
            <a:off x="6087325" y="932325"/>
            <a:ext cx="24066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Montserrat"/>
                <a:ea typeface="Montserrat"/>
                <a:cs typeface="Montserrat"/>
                <a:sym typeface="Montserrat"/>
              </a:rPr>
              <a:t>Offers from our best category</a:t>
            </a:r>
            <a:endParaRPr b="0" i="0" sz="600" u="none" cap="none" strike="noStrike">
              <a:solidFill>
                <a:schemeClr val="lt1"/>
              </a:solidFill>
              <a:latin typeface="Montserrat"/>
              <a:ea typeface="Montserrat"/>
              <a:cs typeface="Montserrat"/>
              <a:sym typeface="Montserrat"/>
            </a:endParaRPr>
          </a:p>
        </p:txBody>
      </p:sp>
      <p:pic>
        <p:nvPicPr>
          <p:cNvPr id="114" name="Google Shape;114;p16"/>
          <p:cNvPicPr preferRelativeResize="0"/>
          <p:nvPr/>
        </p:nvPicPr>
        <p:blipFill>
          <a:blip r:embed="rId3">
            <a:alphaModFix/>
          </a:blip>
          <a:stretch>
            <a:fillRect/>
          </a:stretch>
        </p:blipFill>
        <p:spPr>
          <a:xfrm>
            <a:off x="794050" y="1380250"/>
            <a:ext cx="6294876" cy="2477376"/>
          </a:xfrm>
          <a:prstGeom prst="rect">
            <a:avLst/>
          </a:prstGeom>
          <a:noFill/>
          <a:ln>
            <a:noFill/>
          </a:ln>
        </p:spPr>
      </p:pic>
      <p:sp>
        <p:nvSpPr>
          <p:cNvPr id="115" name="Google Shape;115;p16"/>
          <p:cNvSpPr txBox="1"/>
          <p:nvPr/>
        </p:nvSpPr>
        <p:spPr>
          <a:xfrm>
            <a:off x="7168150" y="1725150"/>
            <a:ext cx="1812600" cy="1477500"/>
          </a:xfrm>
          <a:prstGeom prst="rect">
            <a:avLst/>
          </a:prstGeom>
          <a:solidFill>
            <a:srgbClr val="EEEEEE"/>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Verify if you are within the limit of your contractual agreement on MPE and MES</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cxnSp>
        <p:nvCxnSpPr>
          <p:cNvPr id="116" name="Google Shape;116;p16"/>
          <p:cNvCxnSpPr/>
          <p:nvPr/>
        </p:nvCxnSpPr>
        <p:spPr>
          <a:xfrm rot="10800000">
            <a:off x="3817125" y="2836050"/>
            <a:ext cx="4084800" cy="366600"/>
          </a:xfrm>
          <a:prstGeom prst="straightConnector1">
            <a:avLst/>
          </a:prstGeom>
          <a:noFill/>
          <a:ln cap="flat" cmpd="sng" w="9525">
            <a:solidFill>
              <a:srgbClr val="595959"/>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txBox="1"/>
          <p:nvPr>
            <p:ph type="title"/>
          </p:nvPr>
        </p:nvSpPr>
        <p:spPr>
          <a:xfrm>
            <a:off x="755245" y="381120"/>
            <a:ext cx="8118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Event Expirations - Check Your Usage Dashboard</a:t>
            </a:r>
            <a:endParaRPr b="0" sz="1500"/>
          </a:p>
        </p:txBody>
      </p:sp>
      <p:sp>
        <p:nvSpPr>
          <p:cNvPr id="122" name="Google Shape;122;p17"/>
          <p:cNvSpPr txBox="1"/>
          <p:nvPr/>
        </p:nvSpPr>
        <p:spPr>
          <a:xfrm>
            <a:off x="6087325" y="932325"/>
            <a:ext cx="24066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lt1"/>
                </a:solidFill>
                <a:latin typeface="Montserrat"/>
                <a:ea typeface="Montserrat"/>
                <a:cs typeface="Montserrat"/>
                <a:sym typeface="Montserrat"/>
              </a:rPr>
              <a:t>Offers from our best category</a:t>
            </a:r>
            <a:endParaRPr b="0" i="0" sz="600" u="none" cap="none" strike="noStrike">
              <a:solidFill>
                <a:schemeClr val="lt1"/>
              </a:solidFill>
              <a:latin typeface="Montserrat"/>
              <a:ea typeface="Montserrat"/>
              <a:cs typeface="Montserrat"/>
              <a:sym typeface="Montserrat"/>
            </a:endParaRPr>
          </a:p>
        </p:txBody>
      </p:sp>
      <p:pic>
        <p:nvPicPr>
          <p:cNvPr descr="1272" id="123" name="Google Shape;123;p17" title="dashboard data.png"/>
          <p:cNvPicPr preferRelativeResize="0"/>
          <p:nvPr/>
        </p:nvPicPr>
        <p:blipFill>
          <a:blip r:embed="rId3">
            <a:alphaModFix/>
          </a:blip>
          <a:stretch>
            <a:fillRect/>
          </a:stretch>
        </p:blipFill>
        <p:spPr>
          <a:xfrm>
            <a:off x="1243150" y="932325"/>
            <a:ext cx="7142200" cy="45534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
              <a:t>K</a:t>
            </a:r>
            <a:r>
              <a:rPr lang="en"/>
              <a:t>eep your work organized: use initiatives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685800" y="445025"/>
            <a:ext cx="7031100" cy="42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rPr lang="en" sz="2000"/>
              <a:t>What is an initiative?</a:t>
            </a:r>
            <a:endParaRPr sz="2000"/>
          </a:p>
        </p:txBody>
      </p:sp>
      <p:sp>
        <p:nvSpPr>
          <p:cNvPr id="134" name="Google Shape;134;p19"/>
          <p:cNvSpPr txBox="1"/>
          <p:nvPr/>
        </p:nvSpPr>
        <p:spPr>
          <a:xfrm>
            <a:off x="1283200" y="1043025"/>
            <a:ext cx="6865200" cy="18831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00000"/>
              </a:lnSpc>
              <a:spcBef>
                <a:spcPts val="0"/>
              </a:spcBef>
              <a:spcAft>
                <a:spcPts val="0"/>
              </a:spcAft>
              <a:buSzPts val="1100"/>
              <a:buFont typeface="Montserrat"/>
              <a:buChar char="●"/>
            </a:pPr>
            <a:r>
              <a:rPr lang="en" sz="1100">
                <a:latin typeface="Montserrat"/>
                <a:ea typeface="Montserrat"/>
                <a:cs typeface="Montserrat"/>
                <a:sym typeface="Montserrat"/>
              </a:rPr>
              <a:t>Initiatives work as folders. Every analysis, campaign, metric, or definition can be a part of an initiative. </a:t>
            </a:r>
            <a:endParaRPr sz="1100">
              <a:latin typeface="Montserrat"/>
              <a:ea typeface="Montserrat"/>
              <a:cs typeface="Montserrat"/>
              <a:sym typeface="Montserrat"/>
            </a:endParaRPr>
          </a:p>
          <a:p>
            <a:pPr indent="-298450" lvl="1" marL="914400" marR="0" rtl="0" algn="l">
              <a:lnSpc>
                <a:spcPct val="100000"/>
              </a:lnSpc>
              <a:spcBef>
                <a:spcPts val="1000"/>
              </a:spcBef>
              <a:spcAft>
                <a:spcPts val="0"/>
              </a:spcAft>
              <a:buSzPts val="1100"/>
              <a:buFont typeface="Montserrat"/>
              <a:buChar char="○"/>
            </a:pPr>
            <a:r>
              <a:rPr lang="en" sz="1100">
                <a:latin typeface="Montserrat"/>
                <a:ea typeface="Montserrat"/>
                <a:cs typeface="Montserrat"/>
                <a:sym typeface="Montserrat"/>
              </a:rPr>
              <a:t>Each component can belong to only one initiative or be outside of initiatives</a:t>
            </a:r>
            <a:endParaRPr sz="1100">
              <a:latin typeface="Montserrat"/>
              <a:ea typeface="Montserrat"/>
              <a:cs typeface="Montserrat"/>
              <a:sym typeface="Montserrat"/>
            </a:endParaRPr>
          </a:p>
          <a:p>
            <a:pPr indent="-298450" lvl="1" marL="914400" marR="0" rtl="0" algn="l">
              <a:lnSpc>
                <a:spcPct val="100000"/>
              </a:lnSpc>
              <a:spcBef>
                <a:spcPts val="1000"/>
              </a:spcBef>
              <a:spcAft>
                <a:spcPts val="0"/>
              </a:spcAft>
              <a:buSzPts val="1100"/>
              <a:buFont typeface="Montserrat"/>
              <a:buChar char="○"/>
            </a:pPr>
            <a:r>
              <a:rPr lang="en" sz="1100">
                <a:latin typeface="Montserrat"/>
                <a:ea typeface="Montserrat"/>
                <a:cs typeface="Montserrat"/>
                <a:sym typeface="Montserrat"/>
              </a:rPr>
              <a:t>Component of an initiative will only be available when working within the same initiative.</a:t>
            </a:r>
            <a:endParaRPr sz="1100">
              <a:latin typeface="Montserrat"/>
              <a:ea typeface="Montserrat"/>
              <a:cs typeface="Montserrat"/>
              <a:sym typeface="Montserrat"/>
            </a:endParaRPr>
          </a:p>
          <a:p>
            <a:pPr indent="-298450" lvl="1" marL="914400" marR="0" rtl="0" algn="l">
              <a:lnSpc>
                <a:spcPct val="100000"/>
              </a:lnSpc>
              <a:spcBef>
                <a:spcPts val="1000"/>
              </a:spcBef>
              <a:spcAft>
                <a:spcPts val="0"/>
              </a:spcAft>
              <a:buSzPts val="1100"/>
              <a:buFont typeface="Montserrat"/>
              <a:buChar char="○"/>
            </a:pPr>
            <a:r>
              <a:rPr lang="en" sz="1100">
                <a:latin typeface="Montserrat"/>
                <a:ea typeface="Montserrat"/>
                <a:cs typeface="Montserrat"/>
                <a:sym typeface="Montserrat"/>
              </a:rPr>
              <a:t>Initiatives are the only vehicle for cloning across projects</a:t>
            </a:r>
            <a:endParaRPr sz="1100">
              <a:latin typeface="Montserrat"/>
              <a:ea typeface="Montserrat"/>
              <a:cs typeface="Montserrat"/>
              <a:sym typeface="Montserrat"/>
            </a:endParaRPr>
          </a:p>
          <a:p>
            <a:pPr indent="0" lvl="0" marL="0" marR="0" rtl="0" algn="l">
              <a:lnSpc>
                <a:spcPct val="100000"/>
              </a:lnSpc>
              <a:spcBef>
                <a:spcPts val="1000"/>
              </a:spcBef>
              <a:spcAft>
                <a:spcPts val="1000"/>
              </a:spcAft>
              <a:buNone/>
            </a:pPr>
            <a:r>
              <a:t/>
            </a:r>
            <a:endParaRPr sz="1100">
              <a:latin typeface="Montserrat"/>
              <a:ea typeface="Montserrat"/>
              <a:cs typeface="Montserrat"/>
              <a:sym typeface="Montserrat"/>
            </a:endParaRPr>
          </a:p>
        </p:txBody>
      </p:sp>
      <p:sp>
        <p:nvSpPr>
          <p:cNvPr id="135" name="Google Shape;135;p19"/>
          <p:cNvSpPr txBox="1"/>
          <p:nvPr/>
        </p:nvSpPr>
        <p:spPr>
          <a:xfrm>
            <a:off x="2256275" y="3525600"/>
            <a:ext cx="6170100" cy="82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ontserrat"/>
                <a:ea typeface="Montserrat"/>
                <a:cs typeface="Montserrat"/>
                <a:sym typeface="Montserrat"/>
              </a:rPr>
              <a:t>What about tags?</a:t>
            </a:r>
            <a:endParaRPr sz="1100">
              <a:latin typeface="Montserrat"/>
              <a:ea typeface="Montserrat"/>
              <a:cs typeface="Montserrat"/>
              <a:sym typeface="Montserrat"/>
            </a:endParaRPr>
          </a:p>
          <a:p>
            <a:pPr indent="0" lvl="0" marL="0" rtl="0" algn="l">
              <a:spcBef>
                <a:spcPts val="1000"/>
              </a:spcBef>
              <a:spcAft>
                <a:spcPts val="1000"/>
              </a:spcAft>
              <a:buNone/>
            </a:pPr>
            <a:r>
              <a:rPr lang="en" sz="1100">
                <a:latin typeface="Montserrat"/>
                <a:ea typeface="Montserrat"/>
                <a:cs typeface="Montserrat"/>
                <a:sym typeface="Montserrat"/>
              </a:rPr>
              <a:t>Tags are mostly useful for searching and adding context - Each component can have several tags.</a:t>
            </a:r>
            <a:endParaRPr/>
          </a:p>
        </p:txBody>
      </p:sp>
      <p:pic>
        <p:nvPicPr>
          <p:cNvPr id="136" name="Google Shape;136;p19"/>
          <p:cNvPicPr preferRelativeResize="0"/>
          <p:nvPr/>
        </p:nvPicPr>
        <p:blipFill>
          <a:blip r:embed="rId3">
            <a:alphaModFix/>
          </a:blip>
          <a:stretch>
            <a:fillRect/>
          </a:stretch>
        </p:blipFill>
        <p:spPr>
          <a:xfrm>
            <a:off x="1630138" y="3773688"/>
            <a:ext cx="572700" cy="572700"/>
          </a:xfrm>
          <a:prstGeom prst="rect">
            <a:avLst/>
          </a:prstGeom>
          <a:noFill/>
          <a:ln>
            <a:noFill/>
          </a:ln>
        </p:spPr>
      </p:pic>
      <p:pic>
        <p:nvPicPr>
          <p:cNvPr id="137" name="Google Shape;137;p19"/>
          <p:cNvPicPr preferRelativeResize="0"/>
          <p:nvPr/>
        </p:nvPicPr>
        <p:blipFill>
          <a:blip r:embed="rId4">
            <a:alphaModFix/>
          </a:blip>
          <a:stretch>
            <a:fillRect/>
          </a:stretch>
        </p:blipFill>
        <p:spPr>
          <a:xfrm>
            <a:off x="526725" y="1043025"/>
            <a:ext cx="572700" cy="33033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685800" y="445025"/>
            <a:ext cx="7031100" cy="42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rPr lang="en" sz="2000"/>
              <a:t>Example of key Initiatives</a:t>
            </a:r>
            <a:endParaRPr sz="2000"/>
          </a:p>
        </p:txBody>
      </p:sp>
      <p:pic>
        <p:nvPicPr>
          <p:cNvPr id="143" name="Google Shape;143;p20"/>
          <p:cNvPicPr preferRelativeResize="0"/>
          <p:nvPr/>
        </p:nvPicPr>
        <p:blipFill>
          <a:blip r:embed="rId3">
            <a:alphaModFix/>
          </a:blip>
          <a:stretch>
            <a:fillRect/>
          </a:stretch>
        </p:blipFill>
        <p:spPr>
          <a:xfrm>
            <a:off x="478625" y="1005175"/>
            <a:ext cx="8555750" cy="3358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4116625" y="64025"/>
            <a:ext cx="4521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How to keep organized easily</a:t>
            </a:r>
            <a:endParaRPr/>
          </a:p>
        </p:txBody>
      </p:sp>
      <p:sp>
        <p:nvSpPr>
          <p:cNvPr id="149" name="Google Shape;149;p21"/>
          <p:cNvSpPr txBox="1"/>
          <p:nvPr>
            <p:ph idx="1" type="body"/>
          </p:nvPr>
        </p:nvSpPr>
        <p:spPr>
          <a:xfrm>
            <a:off x="4159400" y="1035825"/>
            <a:ext cx="4521900" cy="31692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a:solidFill>
                  <a:schemeClr val="dk1"/>
                </a:solidFill>
              </a:rPr>
              <a:t>Start in an initiative</a:t>
            </a:r>
            <a:endParaRPr>
              <a:solidFill>
                <a:schemeClr val="dk1"/>
              </a:solidFill>
            </a:endParaRPr>
          </a:p>
          <a:p>
            <a:pPr indent="-323850" lvl="0" marL="457200" rtl="0" algn="l">
              <a:spcBef>
                <a:spcPts val="0"/>
              </a:spcBef>
              <a:spcAft>
                <a:spcPts val="0"/>
              </a:spcAft>
              <a:buClr>
                <a:schemeClr val="dk1"/>
              </a:buClr>
              <a:buSzPts val="1500"/>
              <a:buChar char="●"/>
            </a:pPr>
            <a:r>
              <a:rPr lang="en">
                <a:solidFill>
                  <a:schemeClr val="dk1"/>
                </a:solidFill>
              </a:rPr>
              <a:t>Go to the analytics or campaign you want to create</a:t>
            </a:r>
            <a:endParaRPr>
              <a:solidFill>
                <a:schemeClr val="dk1"/>
              </a:solidFill>
            </a:endParaRPr>
          </a:p>
          <a:p>
            <a:pPr indent="-323850" lvl="0" marL="457200" rtl="0" algn="l">
              <a:spcBef>
                <a:spcPts val="0"/>
              </a:spcBef>
              <a:spcAft>
                <a:spcPts val="0"/>
              </a:spcAft>
              <a:buClr>
                <a:schemeClr val="dk1"/>
              </a:buClr>
              <a:buSzPts val="1500"/>
              <a:buChar char="●"/>
            </a:pPr>
            <a:r>
              <a:rPr lang="en">
                <a:solidFill>
                  <a:schemeClr val="dk1"/>
                </a:solidFill>
              </a:rPr>
              <a:t>Start creating it and if you need to use a definition check if:</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 - it already exists: then just use it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B - it does not exists</a:t>
            </a:r>
            <a:endParaRPr>
              <a:solidFill>
                <a:schemeClr val="dk1"/>
              </a:solidFill>
            </a:endParaRPr>
          </a:p>
          <a:p>
            <a:pPr indent="-323850" lvl="2" marL="1371600" rtl="0" algn="l">
              <a:spcBef>
                <a:spcPts val="0"/>
              </a:spcBef>
              <a:spcAft>
                <a:spcPts val="0"/>
              </a:spcAft>
              <a:buClr>
                <a:schemeClr val="dk1"/>
              </a:buClr>
              <a:buSzPts val="1500"/>
              <a:buChar char="■"/>
            </a:pPr>
            <a:r>
              <a:rPr lang="en">
                <a:solidFill>
                  <a:schemeClr val="dk1"/>
                </a:solidFill>
              </a:rPr>
              <a:t>If you need to define a running aggregate or aggregate do it on the fly</a:t>
            </a:r>
            <a:endParaRPr>
              <a:solidFill>
                <a:schemeClr val="dk1"/>
              </a:solidFill>
            </a:endParaRPr>
          </a:p>
          <a:p>
            <a:pPr indent="-323850" lvl="2" marL="1371600" rtl="0" algn="l">
              <a:spcBef>
                <a:spcPts val="0"/>
              </a:spcBef>
              <a:spcAft>
                <a:spcPts val="0"/>
              </a:spcAft>
              <a:buClr>
                <a:schemeClr val="dk1"/>
              </a:buClr>
              <a:buSzPts val="1500"/>
              <a:buChar char="■"/>
            </a:pPr>
            <a:r>
              <a:rPr lang="en">
                <a:solidFill>
                  <a:schemeClr val="dk1"/>
                </a:solidFill>
              </a:rPr>
              <a:t>If you need to create an expression or a segmentation then open a new window and create it </a:t>
            </a:r>
            <a:endParaRPr>
              <a:solidFill>
                <a:schemeClr val="dk1"/>
              </a:solidFill>
            </a:endParaRPr>
          </a:p>
          <a:p>
            <a:pPr indent="0" lvl="0" marL="0" rtl="0" algn="l">
              <a:spcBef>
                <a:spcPts val="1600"/>
              </a:spcBef>
              <a:spcAft>
                <a:spcPts val="1600"/>
              </a:spcAft>
              <a:buNone/>
            </a:pPr>
            <a:r>
              <a:rPr lang="en">
                <a:solidFill>
                  <a:schemeClr val="dk1"/>
                </a:solidFill>
              </a:rPr>
              <a:t>Remember to test your complex definitions before you use it</a:t>
            </a:r>
            <a:endParaRPr sz="1400">
              <a:solidFill>
                <a:schemeClr val="dk1"/>
              </a:solidFill>
            </a:endParaRPr>
          </a:p>
        </p:txBody>
      </p:sp>
      <p:pic>
        <p:nvPicPr>
          <p:cNvPr id="150" name="Google Shape;150;p21"/>
          <p:cNvPicPr preferRelativeResize="0"/>
          <p:nvPr/>
        </p:nvPicPr>
        <p:blipFill rotWithShape="1">
          <a:blip r:embed="rId3">
            <a:alphaModFix/>
          </a:blip>
          <a:srcRect b="0" l="0" r="7132" t="0"/>
          <a:stretch/>
        </p:blipFill>
        <p:spPr>
          <a:xfrm>
            <a:off x="471500" y="0"/>
            <a:ext cx="3186101" cy="5143500"/>
          </a:xfrm>
          <a:prstGeom prst="rect">
            <a:avLst/>
          </a:prstGeom>
          <a:noFill/>
          <a:ln>
            <a:noFill/>
          </a:ln>
        </p:spPr>
      </p:pic>
      <p:pic>
        <p:nvPicPr>
          <p:cNvPr id="151" name="Google Shape;151;p21"/>
          <p:cNvPicPr preferRelativeResize="0"/>
          <p:nvPr/>
        </p:nvPicPr>
        <p:blipFill>
          <a:blip r:embed="rId4">
            <a:alphaModFix/>
          </a:blip>
          <a:stretch>
            <a:fillRect/>
          </a:stretch>
        </p:blipFill>
        <p:spPr>
          <a:xfrm>
            <a:off x="3657588" y="4506638"/>
            <a:ext cx="572700" cy="572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txBox="1"/>
          <p:nvPr>
            <p:ph type="title"/>
          </p:nvPr>
        </p:nvSpPr>
        <p:spPr>
          <a:xfrm>
            <a:off x="685800" y="445025"/>
            <a:ext cx="81789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2800"/>
              <a:buNone/>
            </a:pPr>
            <a:r>
              <a:rPr lang="en" sz="2400">
                <a:solidFill>
                  <a:schemeClr val="dk1"/>
                </a:solidFill>
              </a:rPr>
              <a:t>Key things to remember about initiatives</a:t>
            </a:r>
            <a:endParaRPr/>
          </a:p>
        </p:txBody>
      </p:sp>
      <p:sp>
        <p:nvSpPr>
          <p:cNvPr id="157" name="Google Shape;157;p22"/>
          <p:cNvSpPr txBox="1"/>
          <p:nvPr>
            <p:ph idx="1" type="body"/>
          </p:nvPr>
        </p:nvSpPr>
        <p:spPr>
          <a:xfrm>
            <a:off x="685800" y="864100"/>
            <a:ext cx="8382300" cy="26442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i="1" sz="1100">
              <a:solidFill>
                <a:srgbClr val="1C1733"/>
              </a:solidFill>
              <a:highlight>
                <a:schemeClr val="lt1"/>
              </a:highlight>
            </a:endParaRPr>
          </a:p>
          <a:p>
            <a:pPr indent="-298450" lvl="0" marL="457200" rtl="0" algn="l">
              <a:lnSpc>
                <a:spcPct val="100000"/>
              </a:lnSpc>
              <a:spcBef>
                <a:spcPts val="0"/>
              </a:spcBef>
              <a:spcAft>
                <a:spcPts val="0"/>
              </a:spcAft>
              <a:buClr>
                <a:srgbClr val="1C1733"/>
              </a:buClr>
              <a:buSzPts val="1100"/>
              <a:buChar char="●"/>
            </a:pPr>
            <a:r>
              <a:rPr b="1" lang="en" sz="1100">
                <a:solidFill>
                  <a:srgbClr val="1C1733"/>
                </a:solidFill>
                <a:highlight>
                  <a:schemeClr val="lt1"/>
                </a:highlight>
              </a:rPr>
              <a:t>Components stored outside of initiatives will be visible in every filters throughout the product (analysis, campaigns etc)</a:t>
            </a:r>
            <a:endParaRPr b="1" sz="1100">
              <a:solidFill>
                <a:srgbClr val="1C1733"/>
              </a:solidFill>
              <a:highlight>
                <a:schemeClr val="lt1"/>
              </a:highlight>
            </a:endParaRPr>
          </a:p>
          <a:p>
            <a:pPr indent="0" lvl="0" marL="457200" rtl="0" algn="l">
              <a:lnSpc>
                <a:spcPct val="100000"/>
              </a:lnSpc>
              <a:spcBef>
                <a:spcPts val="0"/>
              </a:spcBef>
              <a:spcAft>
                <a:spcPts val="0"/>
              </a:spcAft>
              <a:buNone/>
            </a:pPr>
            <a:r>
              <a:rPr i="1" lang="en" sz="1100">
                <a:solidFill>
                  <a:srgbClr val="1C1733"/>
                </a:solidFill>
                <a:highlight>
                  <a:schemeClr val="lt1"/>
                </a:highlight>
              </a:rPr>
              <a:t>As you use the product more it will create a very confusing &amp; error prone display - this is the number 1 complain of end users past 6 months using the product</a:t>
            </a:r>
            <a:endParaRPr i="1" sz="1100">
              <a:solidFill>
                <a:srgbClr val="1C1733"/>
              </a:solidFill>
              <a:highlight>
                <a:schemeClr val="lt1"/>
              </a:highlight>
            </a:endParaRPr>
          </a:p>
          <a:p>
            <a:pPr indent="0" lvl="0" marL="457200" rtl="0" algn="l">
              <a:lnSpc>
                <a:spcPct val="100000"/>
              </a:lnSpc>
              <a:spcBef>
                <a:spcPts val="0"/>
              </a:spcBef>
              <a:spcAft>
                <a:spcPts val="0"/>
              </a:spcAft>
              <a:buNone/>
            </a:pPr>
            <a:r>
              <a:t/>
            </a:r>
            <a:endParaRPr sz="1100">
              <a:solidFill>
                <a:schemeClr val="dk1"/>
              </a:solidFill>
            </a:endParaRPr>
          </a:p>
        </p:txBody>
      </p:sp>
      <p:pic>
        <p:nvPicPr>
          <p:cNvPr id="158" name="Google Shape;158;p22"/>
          <p:cNvPicPr preferRelativeResize="0"/>
          <p:nvPr/>
        </p:nvPicPr>
        <p:blipFill>
          <a:blip r:embed="rId3">
            <a:alphaModFix/>
          </a:blip>
          <a:stretch>
            <a:fillRect/>
          </a:stretch>
        </p:blipFill>
        <p:spPr>
          <a:xfrm>
            <a:off x="1934275" y="1930150"/>
            <a:ext cx="5763677" cy="31196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3"/>
          <p:cNvSpPr txBox="1"/>
          <p:nvPr>
            <p:ph type="title"/>
          </p:nvPr>
        </p:nvSpPr>
        <p:spPr>
          <a:xfrm>
            <a:off x="685800" y="445025"/>
            <a:ext cx="7031100" cy="42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rPr lang="en" sz="2000"/>
              <a:t>What is a global object?</a:t>
            </a:r>
            <a:endParaRPr sz="2000"/>
          </a:p>
        </p:txBody>
      </p:sp>
      <p:sp>
        <p:nvSpPr>
          <p:cNvPr id="164" name="Google Shape;164;p23"/>
          <p:cNvSpPr txBox="1"/>
          <p:nvPr/>
        </p:nvSpPr>
        <p:spPr>
          <a:xfrm>
            <a:off x="685800" y="879925"/>
            <a:ext cx="8102400" cy="33708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00000"/>
              </a:lnSpc>
              <a:spcBef>
                <a:spcPts val="0"/>
              </a:spcBef>
              <a:spcAft>
                <a:spcPts val="0"/>
              </a:spcAft>
              <a:buSzPts val="1100"/>
              <a:buFont typeface="Montserrat"/>
              <a:buChar char="●"/>
            </a:pPr>
            <a:r>
              <a:rPr lang="en" sz="1100">
                <a:latin typeface="Montserrat"/>
                <a:ea typeface="Montserrat"/>
                <a:cs typeface="Montserrat"/>
                <a:sym typeface="Montserrat"/>
              </a:rPr>
              <a:t>Every objects, definition, scenarios, assets etc. created in Engagement can be marked as global by selecting it in the add to initiative section</a:t>
            </a:r>
            <a:endParaRPr sz="1100">
              <a:latin typeface="Montserrat"/>
              <a:ea typeface="Montserrat"/>
              <a:cs typeface="Montserrat"/>
              <a:sym typeface="Montserrat"/>
            </a:endParaRPr>
          </a:p>
          <a:p>
            <a:pPr indent="0" lvl="0" marL="0" marR="0" rtl="0" algn="l">
              <a:lnSpc>
                <a:spcPct val="100000"/>
              </a:lnSpc>
              <a:spcBef>
                <a:spcPts val="1000"/>
              </a:spcBef>
              <a:spcAft>
                <a:spcPts val="0"/>
              </a:spcAft>
              <a:buNone/>
            </a:pPr>
            <a:r>
              <a:t/>
            </a:r>
            <a:endParaRPr sz="1100">
              <a:latin typeface="Montserrat"/>
              <a:ea typeface="Montserrat"/>
              <a:cs typeface="Montserrat"/>
              <a:sym typeface="Montserrat"/>
            </a:endParaRPr>
          </a:p>
          <a:p>
            <a:pPr indent="0" lvl="0" marL="0" marR="0" rtl="0" algn="l">
              <a:lnSpc>
                <a:spcPct val="100000"/>
              </a:lnSpc>
              <a:spcBef>
                <a:spcPts val="1000"/>
              </a:spcBef>
              <a:spcAft>
                <a:spcPts val="0"/>
              </a:spcAft>
              <a:buNone/>
            </a:pPr>
            <a:r>
              <a:t/>
            </a:r>
            <a:endParaRPr sz="1100">
              <a:latin typeface="Montserrat"/>
              <a:ea typeface="Montserrat"/>
              <a:cs typeface="Montserrat"/>
              <a:sym typeface="Montserrat"/>
            </a:endParaRPr>
          </a:p>
          <a:p>
            <a:pPr indent="0" lvl="0" marL="0" marR="0" rtl="0" algn="l">
              <a:lnSpc>
                <a:spcPct val="100000"/>
              </a:lnSpc>
              <a:spcBef>
                <a:spcPts val="1000"/>
              </a:spcBef>
              <a:spcAft>
                <a:spcPts val="0"/>
              </a:spcAft>
              <a:buNone/>
            </a:pPr>
            <a:r>
              <a:t/>
            </a:r>
            <a:endParaRPr sz="1100">
              <a:latin typeface="Montserrat"/>
              <a:ea typeface="Montserrat"/>
              <a:cs typeface="Montserrat"/>
              <a:sym typeface="Montserrat"/>
            </a:endParaRPr>
          </a:p>
          <a:p>
            <a:pPr indent="0" lvl="0" marL="0" marR="0" rtl="0" algn="l">
              <a:lnSpc>
                <a:spcPct val="100000"/>
              </a:lnSpc>
              <a:spcBef>
                <a:spcPts val="1000"/>
              </a:spcBef>
              <a:spcAft>
                <a:spcPts val="0"/>
              </a:spcAft>
              <a:buNone/>
            </a:pPr>
            <a:r>
              <a:t/>
            </a:r>
            <a:endParaRPr sz="1100">
              <a:latin typeface="Montserrat"/>
              <a:ea typeface="Montserrat"/>
              <a:cs typeface="Montserrat"/>
              <a:sym typeface="Montserrat"/>
            </a:endParaRPr>
          </a:p>
          <a:p>
            <a:pPr indent="0" lvl="0" marL="0" marR="0" rtl="0" algn="l">
              <a:lnSpc>
                <a:spcPct val="100000"/>
              </a:lnSpc>
              <a:spcBef>
                <a:spcPts val="1000"/>
              </a:spcBef>
              <a:spcAft>
                <a:spcPts val="0"/>
              </a:spcAft>
              <a:buNone/>
            </a:pPr>
            <a:r>
              <a:t/>
            </a:r>
            <a:endParaRPr sz="1100">
              <a:latin typeface="Montserrat"/>
              <a:ea typeface="Montserrat"/>
              <a:cs typeface="Montserrat"/>
              <a:sym typeface="Montserrat"/>
            </a:endParaRPr>
          </a:p>
          <a:p>
            <a:pPr indent="0" lvl="0" marL="0" marR="0" rtl="0" algn="l">
              <a:lnSpc>
                <a:spcPct val="100000"/>
              </a:lnSpc>
              <a:spcBef>
                <a:spcPts val="1000"/>
              </a:spcBef>
              <a:spcAft>
                <a:spcPts val="0"/>
              </a:spcAft>
              <a:buNone/>
            </a:pPr>
            <a:r>
              <a:t/>
            </a:r>
            <a:endParaRPr sz="1100">
              <a:latin typeface="Montserrat"/>
              <a:ea typeface="Montserrat"/>
              <a:cs typeface="Montserrat"/>
              <a:sym typeface="Montserrat"/>
            </a:endParaRPr>
          </a:p>
          <a:p>
            <a:pPr indent="-298450" lvl="0" marL="457200" rtl="0" algn="l">
              <a:spcBef>
                <a:spcPts val="1000"/>
              </a:spcBef>
              <a:spcAft>
                <a:spcPts val="0"/>
              </a:spcAft>
              <a:buSzPts val="1100"/>
              <a:buFont typeface="Montserrat"/>
              <a:buChar char="●"/>
            </a:pPr>
            <a:r>
              <a:rPr lang="en" sz="1100">
                <a:latin typeface="Montserrat"/>
                <a:ea typeface="Montserrat"/>
                <a:cs typeface="Montserrat"/>
                <a:sym typeface="Montserrat"/>
              </a:rPr>
              <a:t>Once marked as global the component can be used across all initiatives</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Global components will be visible in the filter list throughout the application</a:t>
            </a:r>
            <a:endParaRPr sz="1100">
              <a:latin typeface="Montserrat"/>
              <a:ea typeface="Montserrat"/>
              <a:cs typeface="Montserrat"/>
              <a:sym typeface="Montserrat"/>
            </a:endParaRPr>
          </a:p>
          <a:p>
            <a:pPr indent="0" lvl="0" marL="457200" rtl="0" algn="l">
              <a:spcBef>
                <a:spcPts val="1000"/>
              </a:spcBef>
              <a:spcAft>
                <a:spcPts val="0"/>
              </a:spcAft>
              <a:buNone/>
            </a:pPr>
            <a:r>
              <a:t/>
            </a:r>
            <a:endParaRPr sz="1100">
              <a:latin typeface="Montserrat"/>
              <a:ea typeface="Montserrat"/>
              <a:cs typeface="Montserrat"/>
              <a:sym typeface="Montserrat"/>
            </a:endParaRPr>
          </a:p>
          <a:p>
            <a:pPr indent="0" lvl="0" marL="0" marR="0" rtl="0" algn="l">
              <a:lnSpc>
                <a:spcPct val="100000"/>
              </a:lnSpc>
              <a:spcBef>
                <a:spcPts val="1000"/>
              </a:spcBef>
              <a:spcAft>
                <a:spcPts val="1000"/>
              </a:spcAft>
              <a:buNone/>
            </a:pPr>
            <a:r>
              <a:t/>
            </a:r>
            <a:endParaRPr sz="1100">
              <a:latin typeface="Montserrat"/>
              <a:ea typeface="Montserrat"/>
              <a:cs typeface="Montserrat"/>
              <a:sym typeface="Montserrat"/>
            </a:endParaRPr>
          </a:p>
        </p:txBody>
      </p:sp>
      <p:pic>
        <p:nvPicPr>
          <p:cNvPr id="165" name="Google Shape;165;p23"/>
          <p:cNvPicPr preferRelativeResize="0"/>
          <p:nvPr/>
        </p:nvPicPr>
        <p:blipFill>
          <a:blip r:embed="rId3">
            <a:alphaModFix/>
          </a:blip>
          <a:stretch>
            <a:fillRect/>
          </a:stretch>
        </p:blipFill>
        <p:spPr>
          <a:xfrm>
            <a:off x="2311938" y="3552350"/>
            <a:ext cx="3612926" cy="1438725"/>
          </a:xfrm>
          <a:prstGeom prst="rect">
            <a:avLst/>
          </a:prstGeom>
          <a:noFill/>
          <a:ln>
            <a:noFill/>
          </a:ln>
        </p:spPr>
      </p:pic>
      <p:pic>
        <p:nvPicPr>
          <p:cNvPr id="166" name="Google Shape;166;p23"/>
          <p:cNvPicPr preferRelativeResize="0"/>
          <p:nvPr/>
        </p:nvPicPr>
        <p:blipFill>
          <a:blip r:embed="rId4">
            <a:alphaModFix/>
          </a:blip>
          <a:stretch>
            <a:fillRect/>
          </a:stretch>
        </p:blipFill>
        <p:spPr>
          <a:xfrm>
            <a:off x="2038113" y="1587300"/>
            <a:ext cx="4005686" cy="1438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
              <a:t>Proactively Manage Access Rights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7"/>
          <p:cNvSpPr txBox="1"/>
          <p:nvPr>
            <p:ph type="title"/>
          </p:nvPr>
        </p:nvSpPr>
        <p:spPr>
          <a:xfrm>
            <a:off x="685800" y="445025"/>
            <a:ext cx="8425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Team Introduction</a:t>
            </a:r>
            <a:endParaRPr b="0" sz="1800"/>
          </a:p>
        </p:txBody>
      </p:sp>
      <p:sp>
        <p:nvSpPr>
          <p:cNvPr id="43" name="Google Shape;43;p7"/>
          <p:cNvSpPr txBox="1"/>
          <p:nvPr/>
        </p:nvSpPr>
        <p:spPr>
          <a:xfrm>
            <a:off x="2350975" y="1877550"/>
            <a:ext cx="3285000" cy="1219500"/>
          </a:xfrm>
          <a:prstGeom prst="rect">
            <a:avLst/>
          </a:prstGeom>
          <a:noFill/>
          <a:ln>
            <a:noFill/>
          </a:ln>
        </p:spPr>
        <p:txBody>
          <a:bodyPr anchorCtr="0" anchor="t" bIns="121900" lIns="121900" spcFirstLastPara="1" rIns="121900" wrap="square" tIns="121900">
            <a:noAutofit/>
          </a:bodyPr>
          <a:lstStyle/>
          <a:p>
            <a:pPr indent="0" lvl="0" marL="211662" marR="0" rtl="0" algn="l">
              <a:spcBef>
                <a:spcPts val="0"/>
              </a:spcBef>
              <a:spcAft>
                <a:spcPts val="0"/>
              </a:spcAft>
              <a:buNone/>
            </a:pPr>
            <a:r>
              <a:rPr b="1" lang="en" sz="1600">
                <a:latin typeface="Montserrat"/>
                <a:ea typeface="Montserrat"/>
                <a:cs typeface="Montserrat"/>
                <a:sym typeface="Montserrat"/>
              </a:rPr>
              <a:t>Matej Cambal</a:t>
            </a:r>
            <a:endParaRPr b="1" sz="1600">
              <a:latin typeface="Montserrat"/>
              <a:ea typeface="Montserrat"/>
              <a:cs typeface="Montserrat"/>
              <a:sym typeface="Montserrat"/>
            </a:endParaRPr>
          </a:p>
          <a:p>
            <a:pPr indent="0" lvl="0" marL="211662" marR="0" rtl="0" algn="l">
              <a:spcBef>
                <a:spcPts val="0"/>
              </a:spcBef>
              <a:spcAft>
                <a:spcPts val="0"/>
              </a:spcAft>
              <a:buNone/>
            </a:pPr>
            <a:r>
              <a:rPr b="1" i="1" lang="en" sz="1000">
                <a:latin typeface="Montserrat"/>
                <a:ea typeface="Montserrat"/>
                <a:cs typeface="Montserrat"/>
                <a:sym typeface="Montserrat"/>
              </a:rPr>
              <a:t>Bloomreach</a:t>
            </a:r>
            <a:endParaRPr b="1" i="1" sz="1000">
              <a:latin typeface="Montserrat"/>
              <a:ea typeface="Montserrat"/>
              <a:cs typeface="Montserrat"/>
              <a:sym typeface="Montserrat"/>
            </a:endParaRPr>
          </a:p>
          <a:p>
            <a:pPr indent="0" lvl="0" marL="211662" marR="0" rtl="0" algn="l">
              <a:spcBef>
                <a:spcPts val="0"/>
              </a:spcBef>
              <a:spcAft>
                <a:spcPts val="0"/>
              </a:spcAft>
              <a:buNone/>
            </a:pPr>
            <a:r>
              <a:rPr i="1" lang="en" sz="1000">
                <a:latin typeface="Montserrat"/>
                <a:ea typeface="Montserrat"/>
                <a:cs typeface="Montserrat"/>
                <a:sym typeface="Montserrat"/>
              </a:rPr>
              <a:t>Senior Business Consultant</a:t>
            </a:r>
            <a:endParaRPr i="1" sz="1000">
              <a:latin typeface="Montserrat"/>
              <a:ea typeface="Montserrat"/>
              <a:cs typeface="Montserrat"/>
              <a:sym typeface="Montserrat"/>
            </a:endParaRPr>
          </a:p>
          <a:p>
            <a:pPr indent="0" lvl="0" marL="211662" marR="0" rtl="0" algn="l">
              <a:spcBef>
                <a:spcPts val="0"/>
              </a:spcBef>
              <a:spcAft>
                <a:spcPts val="0"/>
              </a:spcAft>
              <a:buNone/>
            </a:pPr>
            <a:r>
              <a:t/>
            </a:r>
            <a:endParaRPr sz="1000">
              <a:solidFill>
                <a:srgbClr val="000000"/>
              </a:solidFill>
              <a:latin typeface="Montserrat"/>
              <a:ea typeface="Montserrat"/>
              <a:cs typeface="Montserrat"/>
              <a:sym typeface="Montserrat"/>
            </a:endParaRPr>
          </a:p>
          <a:p>
            <a:pPr indent="0" lvl="0" marL="211662" marR="0" rtl="0" algn="l">
              <a:spcBef>
                <a:spcPts val="0"/>
              </a:spcBef>
              <a:spcAft>
                <a:spcPts val="0"/>
              </a:spcAft>
              <a:buNone/>
            </a:pPr>
            <a:r>
              <a:rPr lang="en" sz="900" u="sng">
                <a:solidFill>
                  <a:schemeClr val="hlink"/>
                </a:solidFill>
                <a:latin typeface="Montserrat"/>
                <a:ea typeface="Montserrat"/>
                <a:cs typeface="Montserrat"/>
                <a:sym typeface="Montserrat"/>
                <a:hlinkClick r:id="rId3"/>
              </a:rPr>
              <a:t>matej.cambal@bloomreach.com</a:t>
            </a:r>
            <a:endParaRPr i="0" sz="900" u="none" cap="none" strike="noStrike">
              <a:solidFill>
                <a:srgbClr val="000000"/>
              </a:solidFill>
              <a:latin typeface="Montserrat"/>
              <a:ea typeface="Montserrat"/>
              <a:cs typeface="Montserrat"/>
              <a:sym typeface="Montserrat"/>
            </a:endParaRPr>
          </a:p>
          <a:p>
            <a:pPr indent="0" lvl="0" marL="211662" marR="0" rtl="0" algn="l">
              <a:spcBef>
                <a:spcPts val="0"/>
              </a:spcBef>
              <a:spcAft>
                <a:spcPts val="0"/>
              </a:spcAft>
              <a:buNone/>
            </a:pPr>
            <a:r>
              <a:t/>
            </a:r>
            <a:endParaRPr sz="900">
              <a:solidFill>
                <a:srgbClr val="000000"/>
              </a:solidFill>
              <a:latin typeface="Montserrat"/>
              <a:ea typeface="Montserrat"/>
              <a:cs typeface="Montserrat"/>
              <a:sym typeface="Montserrat"/>
            </a:endParaRPr>
          </a:p>
          <a:p>
            <a:pPr indent="0" lvl="0" marL="211662" marR="0" rtl="0" algn="ctr">
              <a:spcBef>
                <a:spcPts val="0"/>
              </a:spcBef>
              <a:spcAft>
                <a:spcPts val="0"/>
              </a:spcAft>
              <a:buNone/>
            </a:pPr>
            <a:r>
              <a:t/>
            </a:r>
            <a:endParaRPr sz="700">
              <a:latin typeface="Montserrat"/>
              <a:ea typeface="Montserrat"/>
              <a:cs typeface="Montserrat"/>
              <a:sym typeface="Montserrat"/>
            </a:endParaRPr>
          </a:p>
        </p:txBody>
      </p:sp>
      <p:sp>
        <p:nvSpPr>
          <p:cNvPr id="44" name="Google Shape;44;p7"/>
          <p:cNvSpPr txBox="1"/>
          <p:nvPr/>
        </p:nvSpPr>
        <p:spPr>
          <a:xfrm>
            <a:off x="6682825" y="1936488"/>
            <a:ext cx="3324000" cy="1101600"/>
          </a:xfrm>
          <a:prstGeom prst="rect">
            <a:avLst/>
          </a:prstGeom>
          <a:noFill/>
          <a:ln>
            <a:noFill/>
          </a:ln>
        </p:spPr>
        <p:txBody>
          <a:bodyPr anchorCtr="0" anchor="t" bIns="121900" lIns="121900" spcFirstLastPara="1" rIns="121900" wrap="square" tIns="121900">
            <a:noAutofit/>
          </a:bodyPr>
          <a:lstStyle/>
          <a:p>
            <a:pPr indent="0" lvl="0" marL="211662" marR="0" rtl="0" algn="l">
              <a:spcBef>
                <a:spcPts val="0"/>
              </a:spcBef>
              <a:spcAft>
                <a:spcPts val="0"/>
              </a:spcAft>
              <a:buNone/>
            </a:pPr>
            <a:r>
              <a:rPr b="1" lang="en" sz="1600">
                <a:latin typeface="Montserrat"/>
                <a:ea typeface="Montserrat"/>
                <a:cs typeface="Montserrat"/>
                <a:sym typeface="Montserrat"/>
              </a:rPr>
              <a:t>Gabrielle Couzin</a:t>
            </a:r>
            <a:endParaRPr b="1" sz="1600">
              <a:latin typeface="Montserrat"/>
              <a:ea typeface="Montserrat"/>
              <a:cs typeface="Montserrat"/>
              <a:sym typeface="Montserrat"/>
            </a:endParaRPr>
          </a:p>
          <a:p>
            <a:pPr indent="0" lvl="0" marL="211662" marR="0" rtl="0" algn="l">
              <a:spcBef>
                <a:spcPts val="0"/>
              </a:spcBef>
              <a:spcAft>
                <a:spcPts val="0"/>
              </a:spcAft>
              <a:buNone/>
            </a:pPr>
            <a:r>
              <a:rPr b="1" i="1" lang="en" sz="1000">
                <a:latin typeface="Montserrat"/>
                <a:ea typeface="Montserrat"/>
                <a:cs typeface="Montserrat"/>
                <a:sym typeface="Montserrat"/>
              </a:rPr>
              <a:t>Bloomreach</a:t>
            </a:r>
            <a:endParaRPr b="1" i="1" sz="1000">
              <a:latin typeface="Montserrat"/>
              <a:ea typeface="Montserrat"/>
              <a:cs typeface="Montserrat"/>
              <a:sym typeface="Montserrat"/>
            </a:endParaRPr>
          </a:p>
          <a:p>
            <a:pPr indent="0" lvl="0" marL="211662" marR="0" rtl="0" algn="l">
              <a:spcBef>
                <a:spcPts val="0"/>
              </a:spcBef>
              <a:spcAft>
                <a:spcPts val="0"/>
              </a:spcAft>
              <a:buNone/>
            </a:pPr>
            <a:r>
              <a:rPr i="1" lang="en" sz="1000">
                <a:latin typeface="Montserrat"/>
                <a:ea typeface="Montserrat"/>
                <a:cs typeface="Montserrat"/>
                <a:sym typeface="Montserrat"/>
              </a:rPr>
              <a:t>Customer Success Manager</a:t>
            </a:r>
            <a:endParaRPr i="1" sz="1000">
              <a:latin typeface="Montserrat"/>
              <a:ea typeface="Montserrat"/>
              <a:cs typeface="Montserrat"/>
              <a:sym typeface="Montserrat"/>
            </a:endParaRPr>
          </a:p>
          <a:p>
            <a:pPr indent="0" lvl="0" marL="211662" marR="0" rtl="0" algn="l">
              <a:spcBef>
                <a:spcPts val="0"/>
              </a:spcBef>
              <a:spcAft>
                <a:spcPts val="0"/>
              </a:spcAft>
              <a:buNone/>
            </a:pPr>
            <a:r>
              <a:t/>
            </a:r>
            <a:endParaRPr i="1" sz="1000">
              <a:latin typeface="Montserrat"/>
              <a:ea typeface="Montserrat"/>
              <a:cs typeface="Montserrat"/>
              <a:sym typeface="Montserrat"/>
            </a:endParaRPr>
          </a:p>
          <a:p>
            <a:pPr indent="0" lvl="0" marL="211662" marR="0" rtl="0" algn="l">
              <a:spcBef>
                <a:spcPts val="0"/>
              </a:spcBef>
              <a:spcAft>
                <a:spcPts val="0"/>
              </a:spcAft>
              <a:buNone/>
            </a:pPr>
            <a:r>
              <a:t/>
            </a:r>
            <a:endParaRPr sz="900">
              <a:solidFill>
                <a:srgbClr val="000000"/>
              </a:solidFill>
              <a:latin typeface="Montserrat"/>
              <a:ea typeface="Montserrat"/>
              <a:cs typeface="Montserrat"/>
              <a:sym typeface="Montserrat"/>
            </a:endParaRPr>
          </a:p>
          <a:p>
            <a:pPr indent="0" lvl="0" marL="211662" marR="0" rtl="0" algn="ctr">
              <a:spcBef>
                <a:spcPts val="0"/>
              </a:spcBef>
              <a:spcAft>
                <a:spcPts val="0"/>
              </a:spcAft>
              <a:buNone/>
            </a:pPr>
            <a:r>
              <a:t/>
            </a:r>
            <a:endParaRPr sz="700">
              <a:latin typeface="Montserrat"/>
              <a:ea typeface="Montserrat"/>
              <a:cs typeface="Montserrat"/>
              <a:sym typeface="Montserrat"/>
            </a:endParaRPr>
          </a:p>
          <a:p>
            <a:pPr indent="0" lvl="0" marL="211662" marR="0" rtl="0" algn="ctr">
              <a:spcBef>
                <a:spcPts val="0"/>
              </a:spcBef>
              <a:spcAft>
                <a:spcPts val="0"/>
              </a:spcAft>
              <a:buNone/>
            </a:pPr>
            <a:r>
              <a:t/>
            </a:r>
            <a:endParaRPr i="0" sz="767" u="none" cap="none" strike="noStrike">
              <a:solidFill>
                <a:srgbClr val="000000"/>
              </a:solidFill>
              <a:latin typeface="Montserrat"/>
              <a:ea typeface="Montserrat"/>
              <a:cs typeface="Montserrat"/>
              <a:sym typeface="Montserrat"/>
            </a:endParaRPr>
          </a:p>
        </p:txBody>
      </p:sp>
      <p:sp>
        <p:nvSpPr>
          <p:cNvPr id="45" name="Google Shape;45;p7"/>
          <p:cNvSpPr txBox="1"/>
          <p:nvPr/>
        </p:nvSpPr>
        <p:spPr>
          <a:xfrm>
            <a:off x="611225" y="3639600"/>
            <a:ext cx="3927900" cy="11751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SzPts val="1100"/>
              <a:buFont typeface="Montserrat"/>
              <a:buChar char="●"/>
            </a:pPr>
            <a:r>
              <a:rPr lang="en" sz="1100">
                <a:latin typeface="Montserrat"/>
                <a:ea typeface="Montserrat"/>
                <a:cs typeface="Montserrat"/>
                <a:sym typeface="Montserrat"/>
              </a:rPr>
              <a:t>Business Consultant for 6+ years, working in UK, WE, CEE</a:t>
            </a:r>
            <a:endParaRPr sz="1100">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Char char="●"/>
            </a:pPr>
            <a:r>
              <a:rPr lang="en" sz="1100">
                <a:latin typeface="Montserrat"/>
                <a:ea typeface="Montserrat"/>
                <a:cs typeface="Montserrat"/>
                <a:sym typeface="Montserrat"/>
              </a:rPr>
              <a:t>Emailing specialisation</a:t>
            </a:r>
            <a:endParaRPr sz="1100">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500">
              <a:solidFill>
                <a:srgbClr val="4B4B4B"/>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800">
              <a:latin typeface="Montserrat"/>
              <a:ea typeface="Montserrat"/>
              <a:cs typeface="Montserrat"/>
              <a:sym typeface="Montserrat"/>
            </a:endParaRPr>
          </a:p>
        </p:txBody>
      </p:sp>
      <p:sp>
        <p:nvSpPr>
          <p:cNvPr id="46" name="Google Shape;46;p7"/>
          <p:cNvSpPr txBox="1"/>
          <p:nvPr/>
        </p:nvSpPr>
        <p:spPr>
          <a:xfrm>
            <a:off x="4949225" y="3639600"/>
            <a:ext cx="4233000" cy="13167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SzPts val="1100"/>
              <a:buFont typeface="Montserrat"/>
              <a:buChar char="●"/>
            </a:pPr>
            <a:r>
              <a:rPr lang="en" sz="1100">
                <a:latin typeface="Montserrat"/>
                <a:ea typeface="Montserrat"/>
                <a:cs typeface="Montserrat"/>
                <a:sym typeface="Montserrat"/>
              </a:rPr>
              <a:t>CSM for 5+ years, working in UK and WE</a:t>
            </a:r>
            <a:endParaRPr sz="1100">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Char char="●"/>
            </a:pPr>
            <a:r>
              <a:rPr lang="en" sz="1100">
                <a:latin typeface="Montserrat"/>
                <a:ea typeface="Montserrat"/>
                <a:cs typeface="Montserrat"/>
                <a:sym typeface="Montserrat"/>
              </a:rPr>
              <a:t>Owner of Housekeeping initiative and Academy course </a:t>
            </a:r>
            <a:endParaRPr sz="1100">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1100">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800">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500">
              <a:solidFill>
                <a:srgbClr val="4B4B4B"/>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800">
              <a:latin typeface="Montserrat"/>
              <a:ea typeface="Montserrat"/>
              <a:cs typeface="Montserrat"/>
              <a:sym typeface="Montserrat"/>
            </a:endParaRPr>
          </a:p>
        </p:txBody>
      </p:sp>
      <p:cxnSp>
        <p:nvCxnSpPr>
          <p:cNvPr id="47" name="Google Shape;47;p7"/>
          <p:cNvCxnSpPr/>
          <p:nvPr/>
        </p:nvCxnSpPr>
        <p:spPr>
          <a:xfrm>
            <a:off x="4783925" y="1250250"/>
            <a:ext cx="0" cy="3709800"/>
          </a:xfrm>
          <a:prstGeom prst="straightConnector1">
            <a:avLst/>
          </a:prstGeom>
          <a:noFill/>
          <a:ln cap="flat" cmpd="sng" w="9525">
            <a:solidFill>
              <a:srgbClr val="002840"/>
            </a:solidFill>
            <a:prstDash val="solid"/>
            <a:round/>
            <a:headEnd len="med" w="med" type="none"/>
            <a:tailEnd len="med" w="med" type="none"/>
          </a:ln>
        </p:spPr>
      </p:cxnSp>
      <p:pic>
        <p:nvPicPr>
          <p:cNvPr id="48" name="Google Shape;48;p7"/>
          <p:cNvPicPr preferRelativeResize="0"/>
          <p:nvPr/>
        </p:nvPicPr>
        <p:blipFill>
          <a:blip r:embed="rId4">
            <a:alphaModFix/>
          </a:blip>
          <a:stretch>
            <a:fillRect/>
          </a:stretch>
        </p:blipFill>
        <p:spPr>
          <a:xfrm>
            <a:off x="764400" y="1601225"/>
            <a:ext cx="1693400" cy="1693400"/>
          </a:xfrm>
          <a:prstGeom prst="rect">
            <a:avLst/>
          </a:prstGeom>
          <a:noFill/>
          <a:ln>
            <a:noFill/>
          </a:ln>
        </p:spPr>
      </p:pic>
      <p:pic>
        <p:nvPicPr>
          <p:cNvPr id="49" name="Google Shape;49;p7"/>
          <p:cNvPicPr preferRelativeResize="0"/>
          <p:nvPr/>
        </p:nvPicPr>
        <p:blipFill>
          <a:blip r:embed="rId5">
            <a:alphaModFix/>
          </a:blip>
          <a:stretch>
            <a:fillRect/>
          </a:stretch>
        </p:blipFill>
        <p:spPr>
          <a:xfrm>
            <a:off x="5011894" y="1565457"/>
            <a:ext cx="1693400" cy="17070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2000" id="176" name="Google Shape;176;p25" title="roles_naming_and_hierarchy.png"/>
          <p:cNvPicPr preferRelativeResize="0"/>
          <p:nvPr/>
        </p:nvPicPr>
        <p:blipFill>
          <a:blip r:embed="rId3">
            <a:alphaModFix/>
          </a:blip>
          <a:stretch>
            <a:fillRect/>
          </a:stretch>
        </p:blipFill>
        <p:spPr>
          <a:xfrm>
            <a:off x="478575" y="1518450"/>
            <a:ext cx="3903326" cy="2758900"/>
          </a:xfrm>
          <a:prstGeom prst="rect">
            <a:avLst/>
          </a:prstGeom>
          <a:noFill/>
          <a:ln>
            <a:noFill/>
          </a:ln>
        </p:spPr>
      </p:pic>
      <p:sp>
        <p:nvSpPr>
          <p:cNvPr id="177" name="Google Shape;177;p25"/>
          <p:cNvSpPr txBox="1"/>
          <p:nvPr>
            <p:ph type="title"/>
          </p:nvPr>
        </p:nvSpPr>
        <p:spPr>
          <a:xfrm>
            <a:off x="755245" y="381120"/>
            <a:ext cx="8118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Understand Roles Structure in Bloomreach Engagement</a:t>
            </a:r>
            <a:endParaRPr b="0" sz="1500"/>
          </a:p>
        </p:txBody>
      </p:sp>
      <p:sp>
        <p:nvSpPr>
          <p:cNvPr id="178" name="Google Shape;178;p25"/>
          <p:cNvSpPr txBox="1"/>
          <p:nvPr/>
        </p:nvSpPr>
        <p:spPr>
          <a:xfrm>
            <a:off x="478575" y="4284325"/>
            <a:ext cx="35529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C1733"/>
                </a:solidFill>
                <a:highlight>
                  <a:srgbClr val="FFFFFF"/>
                </a:highlight>
                <a:latin typeface="Montserrat"/>
                <a:ea typeface="Montserrat"/>
                <a:cs typeface="Montserrat"/>
                <a:sym typeface="Montserrat"/>
              </a:rPr>
              <a:t>Higher-level roles inherit all permissions from lower ones and lower levels never allow functions from higher-level roles.</a:t>
            </a:r>
            <a:endParaRPr sz="1100">
              <a:latin typeface="Montserrat"/>
              <a:ea typeface="Montserrat"/>
              <a:cs typeface="Montserrat"/>
              <a:sym typeface="Montserrat"/>
            </a:endParaRPr>
          </a:p>
        </p:txBody>
      </p:sp>
      <p:sp>
        <p:nvSpPr>
          <p:cNvPr id="179" name="Google Shape;179;p25"/>
          <p:cNvSpPr txBox="1"/>
          <p:nvPr/>
        </p:nvSpPr>
        <p:spPr>
          <a:xfrm>
            <a:off x="4250600" y="4369075"/>
            <a:ext cx="4416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C1733"/>
                </a:solidFill>
                <a:highlight>
                  <a:srgbClr val="FFFFFF"/>
                </a:highlight>
                <a:latin typeface="Montserrat"/>
                <a:ea typeface="Montserrat"/>
                <a:cs typeface="Montserrat"/>
                <a:sym typeface="Montserrat"/>
              </a:rPr>
              <a:t>The first word or two represents the section of the application, and the later the extent of the permission</a:t>
            </a:r>
            <a:endParaRPr sz="1100">
              <a:latin typeface="Montserrat"/>
              <a:ea typeface="Montserrat"/>
              <a:cs typeface="Montserrat"/>
              <a:sym typeface="Montserrat"/>
            </a:endParaRPr>
          </a:p>
        </p:txBody>
      </p:sp>
      <p:sp>
        <p:nvSpPr>
          <p:cNvPr id="180" name="Google Shape;180;p25"/>
          <p:cNvSpPr txBox="1"/>
          <p:nvPr/>
        </p:nvSpPr>
        <p:spPr>
          <a:xfrm>
            <a:off x="4533975" y="1341975"/>
            <a:ext cx="37320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Areas roles are being applied to:</a:t>
            </a:r>
            <a:endParaRPr b="1">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Analysis</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Campaigns</a:t>
            </a:r>
            <a:endParaRPr sz="1100">
              <a:latin typeface="Montserrat"/>
              <a:ea typeface="Montserrat"/>
              <a:cs typeface="Montserrat"/>
              <a:sym typeface="Montserrat"/>
            </a:endParaRPr>
          </a:p>
          <a:p>
            <a:pPr indent="-298450" lvl="1" marL="914400" rtl="0" algn="l">
              <a:spcBef>
                <a:spcPts val="0"/>
              </a:spcBef>
              <a:spcAft>
                <a:spcPts val="0"/>
              </a:spcAft>
              <a:buSzPts val="1100"/>
              <a:buFont typeface="Montserrat"/>
              <a:buChar char="○"/>
            </a:pPr>
            <a:r>
              <a:rPr lang="en" sz="1100">
                <a:latin typeface="Montserrat"/>
                <a:ea typeface="Montserrat"/>
                <a:cs typeface="Montserrat"/>
                <a:sym typeface="Montserrat"/>
              </a:rPr>
              <a:t>Email Campaigns</a:t>
            </a:r>
            <a:endParaRPr sz="1100">
              <a:latin typeface="Montserrat"/>
              <a:ea typeface="Montserrat"/>
              <a:cs typeface="Montserrat"/>
              <a:sym typeface="Montserrat"/>
            </a:endParaRPr>
          </a:p>
          <a:p>
            <a:pPr indent="-298450" lvl="1" marL="914400" rtl="0" algn="l">
              <a:spcBef>
                <a:spcPts val="0"/>
              </a:spcBef>
              <a:spcAft>
                <a:spcPts val="0"/>
              </a:spcAft>
              <a:buSzPts val="1100"/>
              <a:buFont typeface="Montserrat"/>
              <a:buChar char="○"/>
            </a:pPr>
            <a:r>
              <a:rPr lang="en" sz="1100">
                <a:latin typeface="Montserrat"/>
                <a:ea typeface="Montserrat"/>
                <a:cs typeface="Montserrat"/>
                <a:sym typeface="Montserrat"/>
              </a:rPr>
              <a:t>Experiment</a:t>
            </a:r>
            <a:endParaRPr sz="1100">
              <a:latin typeface="Montserrat"/>
              <a:ea typeface="Montserrat"/>
              <a:cs typeface="Montserrat"/>
              <a:sym typeface="Montserrat"/>
            </a:endParaRPr>
          </a:p>
          <a:p>
            <a:pPr indent="-298450" lvl="1" marL="914400" rtl="0" algn="l">
              <a:spcBef>
                <a:spcPts val="0"/>
              </a:spcBef>
              <a:spcAft>
                <a:spcPts val="0"/>
              </a:spcAft>
              <a:buSzPts val="1100"/>
              <a:buFont typeface="Montserrat"/>
              <a:buChar char="○"/>
            </a:pPr>
            <a:r>
              <a:rPr lang="en" sz="1100">
                <a:latin typeface="Montserrat"/>
                <a:ea typeface="Montserrat"/>
                <a:cs typeface="Montserrat"/>
                <a:sym typeface="Montserrat"/>
              </a:rPr>
              <a:t>Weblayer</a:t>
            </a:r>
            <a:endParaRPr sz="1100">
              <a:latin typeface="Montserrat"/>
              <a:ea typeface="Montserrat"/>
              <a:cs typeface="Montserrat"/>
              <a:sym typeface="Montserrat"/>
            </a:endParaRPr>
          </a:p>
          <a:p>
            <a:pPr indent="-298450" lvl="1" marL="914400" rtl="0" algn="l">
              <a:spcBef>
                <a:spcPts val="0"/>
              </a:spcBef>
              <a:spcAft>
                <a:spcPts val="0"/>
              </a:spcAft>
              <a:buSzPts val="1100"/>
              <a:buFont typeface="Montserrat"/>
              <a:buChar char="○"/>
            </a:pPr>
            <a:r>
              <a:rPr lang="en" sz="1100">
                <a:latin typeface="Montserrat"/>
                <a:ea typeface="Montserrat"/>
                <a:cs typeface="Montserrat"/>
                <a:sym typeface="Montserrat"/>
              </a:rPr>
              <a:t>Scenario</a:t>
            </a:r>
            <a:endParaRPr sz="1100">
              <a:latin typeface="Montserrat"/>
              <a:ea typeface="Montserrat"/>
              <a:cs typeface="Montserrat"/>
              <a:sym typeface="Montserrat"/>
            </a:endParaRPr>
          </a:p>
          <a:p>
            <a:pPr indent="-298450" lvl="1" marL="914400" rtl="0" algn="l">
              <a:spcBef>
                <a:spcPts val="0"/>
              </a:spcBef>
              <a:spcAft>
                <a:spcPts val="0"/>
              </a:spcAft>
              <a:buSzPts val="1100"/>
              <a:buFont typeface="Montserrat"/>
              <a:buChar char="○"/>
            </a:pPr>
            <a:r>
              <a:rPr lang="en" sz="1100">
                <a:latin typeface="Montserrat"/>
                <a:ea typeface="Montserrat"/>
                <a:cs typeface="Montserrat"/>
                <a:sym typeface="Montserrat"/>
              </a:rPr>
              <a:t>In app Messages</a:t>
            </a:r>
            <a:endParaRPr sz="1100">
              <a:latin typeface="Montserrat"/>
              <a:ea typeface="Montserrat"/>
              <a:cs typeface="Montserrat"/>
              <a:sym typeface="Montserrat"/>
            </a:endParaRPr>
          </a:p>
          <a:p>
            <a:pPr indent="-298450" lvl="1" marL="914400" rtl="0" algn="l">
              <a:spcBef>
                <a:spcPts val="0"/>
              </a:spcBef>
              <a:spcAft>
                <a:spcPts val="0"/>
              </a:spcAft>
              <a:buSzPts val="1100"/>
              <a:buFont typeface="Montserrat"/>
              <a:buChar char="○"/>
            </a:pPr>
            <a:r>
              <a:rPr lang="en" sz="1100">
                <a:latin typeface="Montserrat"/>
                <a:ea typeface="Montserrat"/>
                <a:cs typeface="Montserrat"/>
                <a:sym typeface="Montserrat"/>
              </a:rPr>
              <a:t>Survey</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Customer</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Data Manager</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Export</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Import</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Endpoints</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Project</a:t>
            </a:r>
            <a:endParaRPr sz="1100">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nvSpPr>
        <p:spPr>
          <a:xfrm>
            <a:off x="4984450" y="1382875"/>
            <a:ext cx="3732000" cy="146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 Special Rights</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Personal Data Viewer</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Project IAM Admin</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Project Temporary Access Approver</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Technical Support</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Initiative Editors</a:t>
            </a:r>
            <a:endParaRPr sz="1100">
              <a:latin typeface="Montserrat"/>
              <a:ea typeface="Montserrat"/>
              <a:cs typeface="Montserrat"/>
              <a:sym typeface="Montserrat"/>
            </a:endParaRPr>
          </a:p>
        </p:txBody>
      </p:sp>
      <p:sp>
        <p:nvSpPr>
          <p:cNvPr id="186" name="Google Shape;186;p26"/>
          <p:cNvSpPr txBox="1"/>
          <p:nvPr>
            <p:ph type="title"/>
          </p:nvPr>
        </p:nvSpPr>
        <p:spPr>
          <a:xfrm>
            <a:off x="755245" y="381120"/>
            <a:ext cx="8118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Roles Available in Bloomreach Engagement</a:t>
            </a:r>
            <a:endParaRPr b="0" sz="1500"/>
          </a:p>
        </p:txBody>
      </p:sp>
      <p:pic>
        <p:nvPicPr>
          <p:cNvPr id="187" name="Google Shape;187;p26"/>
          <p:cNvPicPr preferRelativeResize="0"/>
          <p:nvPr/>
        </p:nvPicPr>
        <p:blipFill>
          <a:blip r:embed="rId3">
            <a:alphaModFix/>
          </a:blip>
          <a:stretch>
            <a:fillRect/>
          </a:stretch>
        </p:blipFill>
        <p:spPr>
          <a:xfrm>
            <a:off x="685800" y="1246750"/>
            <a:ext cx="4298648" cy="3122325"/>
          </a:xfrm>
          <a:prstGeom prst="rect">
            <a:avLst/>
          </a:prstGeom>
          <a:noFill/>
          <a:ln>
            <a:noFill/>
          </a:ln>
        </p:spPr>
      </p:pic>
      <p:sp>
        <p:nvSpPr>
          <p:cNvPr id="188" name="Google Shape;188;p26"/>
          <p:cNvSpPr txBox="1"/>
          <p:nvPr/>
        </p:nvSpPr>
        <p:spPr>
          <a:xfrm>
            <a:off x="685800" y="4369075"/>
            <a:ext cx="4416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C1733"/>
                </a:solidFill>
                <a:highlight>
                  <a:srgbClr val="FFFFFF"/>
                </a:highlight>
                <a:latin typeface="Montserrat"/>
                <a:ea typeface="Montserrat"/>
                <a:cs typeface="Montserrat"/>
                <a:sym typeface="Montserrat"/>
              </a:rPr>
              <a:t>The first word or two represents the section of the application, and the later the extent of the permission</a:t>
            </a:r>
            <a:endParaRPr sz="1100">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txBox="1"/>
          <p:nvPr>
            <p:ph type="title"/>
          </p:nvPr>
        </p:nvSpPr>
        <p:spPr>
          <a:xfrm>
            <a:off x="755245" y="381120"/>
            <a:ext cx="8118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Define Custom Roles to Match your Teams’ Responsibilities</a:t>
            </a:r>
            <a:endParaRPr b="0" sz="1500"/>
          </a:p>
        </p:txBody>
      </p:sp>
      <p:pic>
        <p:nvPicPr>
          <p:cNvPr id="194" name="Google Shape;194;p27"/>
          <p:cNvPicPr preferRelativeResize="0"/>
          <p:nvPr/>
        </p:nvPicPr>
        <p:blipFill>
          <a:blip r:embed="rId3">
            <a:alphaModFix/>
          </a:blip>
          <a:stretch>
            <a:fillRect/>
          </a:stretch>
        </p:blipFill>
        <p:spPr>
          <a:xfrm>
            <a:off x="576304" y="1333552"/>
            <a:ext cx="4470974" cy="3588175"/>
          </a:xfrm>
          <a:prstGeom prst="rect">
            <a:avLst/>
          </a:prstGeom>
          <a:noFill/>
          <a:ln>
            <a:noFill/>
          </a:ln>
        </p:spPr>
      </p:pic>
      <p:pic>
        <p:nvPicPr>
          <p:cNvPr id="195" name="Google Shape;195;p27"/>
          <p:cNvPicPr preferRelativeResize="0"/>
          <p:nvPr/>
        </p:nvPicPr>
        <p:blipFill>
          <a:blip r:embed="rId4">
            <a:alphaModFix/>
          </a:blip>
          <a:stretch>
            <a:fillRect/>
          </a:stretch>
        </p:blipFill>
        <p:spPr>
          <a:xfrm>
            <a:off x="5047275" y="1333550"/>
            <a:ext cx="3996601" cy="18008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755245" y="381120"/>
            <a:ext cx="8118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Nominate an Access “Gate Keeper” </a:t>
            </a:r>
            <a:endParaRPr b="0" sz="1500"/>
          </a:p>
        </p:txBody>
      </p:sp>
      <p:sp>
        <p:nvSpPr>
          <p:cNvPr id="201" name="Google Shape;201;p28"/>
          <p:cNvSpPr/>
          <p:nvPr/>
        </p:nvSpPr>
        <p:spPr>
          <a:xfrm>
            <a:off x="834925" y="914400"/>
            <a:ext cx="7869300" cy="16866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500">
                <a:solidFill>
                  <a:srgbClr val="1C1733"/>
                </a:solidFill>
                <a:highlight>
                  <a:srgbClr val="FFFFFF"/>
                </a:highlight>
                <a:latin typeface="Montserrat"/>
                <a:ea typeface="Montserrat"/>
                <a:cs typeface="Montserrat"/>
                <a:sym typeface="Montserrat"/>
              </a:rPr>
              <a:t>FOR IN APP ACCESS</a:t>
            </a:r>
            <a:endParaRPr b="1" sz="1500">
              <a:solidFill>
                <a:srgbClr val="1C1733"/>
              </a:solidFill>
              <a:highlight>
                <a:srgbClr val="FFFFFF"/>
              </a:highlight>
              <a:latin typeface="Montserrat"/>
              <a:ea typeface="Montserrat"/>
              <a:cs typeface="Montserrat"/>
              <a:sym typeface="Montserrat"/>
            </a:endParaRPr>
          </a:p>
          <a:p>
            <a:pPr indent="-295275" lvl="0" marL="457200" marR="0" rtl="0" algn="l">
              <a:lnSpc>
                <a:spcPct val="100000"/>
              </a:lnSpc>
              <a:spcBef>
                <a:spcPts val="0"/>
              </a:spcBef>
              <a:spcAft>
                <a:spcPts val="0"/>
              </a:spcAft>
              <a:buClr>
                <a:srgbClr val="1C1733"/>
              </a:buClr>
              <a:buSzPts val="1050"/>
              <a:buFont typeface="Montserrat"/>
              <a:buChar char="●"/>
            </a:pPr>
            <a:r>
              <a:rPr b="1" lang="en">
                <a:solidFill>
                  <a:srgbClr val="1C1733"/>
                </a:solidFill>
                <a:highlight>
                  <a:srgbClr val="FFFFFF"/>
                </a:highlight>
                <a:latin typeface="Montserrat"/>
                <a:ea typeface="Montserrat"/>
                <a:cs typeface="Montserrat"/>
                <a:sym typeface="Montserrat"/>
              </a:rPr>
              <a:t>The team best trained to managed access to your customer database is typically your IT operation team.</a:t>
            </a:r>
            <a:endParaRPr b="1">
              <a:solidFill>
                <a:srgbClr val="1C1733"/>
              </a:solidFill>
              <a:highlight>
                <a:srgbClr val="FFFFFF"/>
              </a:highlight>
              <a:latin typeface="Montserrat"/>
              <a:ea typeface="Montserrat"/>
              <a:cs typeface="Montserrat"/>
              <a:sym typeface="Montserrat"/>
            </a:endParaRPr>
          </a:p>
          <a:p>
            <a:pPr indent="0" lvl="0" marL="457200" marR="0" rtl="0" algn="l">
              <a:lnSpc>
                <a:spcPct val="100000"/>
              </a:lnSpc>
              <a:spcBef>
                <a:spcPts val="0"/>
              </a:spcBef>
              <a:spcAft>
                <a:spcPts val="0"/>
              </a:spcAft>
              <a:buNone/>
            </a:pPr>
            <a:r>
              <a:rPr i="1" lang="en">
                <a:solidFill>
                  <a:srgbClr val="1C1733"/>
                </a:solidFill>
                <a:highlight>
                  <a:srgbClr val="FFFFFF"/>
                </a:highlight>
                <a:latin typeface="Montserrat"/>
                <a:ea typeface="Montserrat"/>
                <a:cs typeface="Montserrat"/>
                <a:sym typeface="Montserrat"/>
              </a:rPr>
              <a:t>They tend to be the best team at remembering to remove rights to employees when they leave!</a:t>
            </a:r>
            <a:endParaRPr i="1">
              <a:solidFill>
                <a:srgbClr val="1C1733"/>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a:solidFill>
                <a:srgbClr val="1C1733"/>
              </a:solidFill>
              <a:highlight>
                <a:srgbClr val="FFFFFF"/>
              </a:highlight>
              <a:latin typeface="Montserrat"/>
              <a:ea typeface="Montserrat"/>
              <a:cs typeface="Montserrat"/>
              <a:sym typeface="Montserrat"/>
            </a:endParaRPr>
          </a:p>
          <a:p>
            <a:pPr indent="-317500" lvl="0" marL="457200" marR="0" rtl="0" algn="l">
              <a:lnSpc>
                <a:spcPct val="100000"/>
              </a:lnSpc>
              <a:spcBef>
                <a:spcPts val="0"/>
              </a:spcBef>
              <a:spcAft>
                <a:spcPts val="0"/>
              </a:spcAft>
              <a:buClr>
                <a:srgbClr val="1C1733"/>
              </a:buClr>
              <a:buSzPts val="1400"/>
              <a:buFont typeface="Montserrat"/>
              <a:buChar char="●"/>
            </a:pPr>
            <a:r>
              <a:rPr b="1" lang="en">
                <a:solidFill>
                  <a:srgbClr val="1C1733"/>
                </a:solidFill>
                <a:highlight>
                  <a:srgbClr val="FFFFFF"/>
                </a:highlight>
                <a:latin typeface="Montserrat"/>
                <a:ea typeface="Montserrat"/>
                <a:cs typeface="Montserrat"/>
                <a:sym typeface="Montserrat"/>
              </a:rPr>
              <a:t>A senior manager or product owner could</a:t>
            </a:r>
            <a:r>
              <a:rPr lang="en">
                <a:solidFill>
                  <a:srgbClr val="1C1733"/>
                </a:solidFill>
                <a:highlight>
                  <a:srgbClr val="FFFFFF"/>
                </a:highlight>
                <a:latin typeface="Montserrat"/>
                <a:ea typeface="Montserrat"/>
                <a:cs typeface="Montserrat"/>
                <a:sym typeface="Montserrat"/>
              </a:rPr>
              <a:t> also have the right to grant access to avoid bottleneck or grant access to consultants for instance</a:t>
            </a:r>
            <a:endParaRPr>
              <a:solidFill>
                <a:srgbClr val="1C1733"/>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a:solidFill>
                <a:srgbClr val="1C1733"/>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a:solidFill>
                <a:srgbClr val="1C1733"/>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b="1" lang="en" sz="1500">
                <a:solidFill>
                  <a:srgbClr val="1C1733"/>
                </a:solidFill>
                <a:highlight>
                  <a:schemeClr val="lt1"/>
                </a:highlight>
                <a:latin typeface="Montserrat"/>
                <a:ea typeface="Montserrat"/>
                <a:cs typeface="Montserrat"/>
                <a:sym typeface="Montserrat"/>
              </a:rPr>
              <a:t>FOR EBQ ACCESS</a:t>
            </a:r>
            <a:endParaRPr b="1" sz="1500">
              <a:solidFill>
                <a:srgbClr val="1C1733"/>
              </a:solidFill>
              <a:highlight>
                <a:schemeClr val="lt1"/>
              </a:highlight>
              <a:latin typeface="Montserrat"/>
              <a:ea typeface="Montserrat"/>
              <a:cs typeface="Montserrat"/>
              <a:sym typeface="Montserrat"/>
            </a:endParaRPr>
          </a:p>
          <a:p>
            <a:pPr indent="-323850" lvl="0" marL="457200" rtl="0" algn="l">
              <a:spcBef>
                <a:spcPts val="0"/>
              </a:spcBef>
              <a:spcAft>
                <a:spcPts val="0"/>
              </a:spcAft>
              <a:buClr>
                <a:srgbClr val="1C1733"/>
              </a:buClr>
              <a:buSzPts val="1500"/>
              <a:buFont typeface="Montserrat"/>
              <a:buChar char="●"/>
            </a:pPr>
            <a:r>
              <a:rPr b="1" lang="en" sz="1500">
                <a:solidFill>
                  <a:srgbClr val="1C1733"/>
                </a:solidFill>
                <a:highlight>
                  <a:schemeClr val="lt1"/>
                </a:highlight>
                <a:latin typeface="Montserrat"/>
                <a:ea typeface="Montserrat"/>
                <a:cs typeface="Montserrat"/>
                <a:sym typeface="Montserrat"/>
              </a:rPr>
              <a:t>Define the persons allowed to authorize &amp; revoke access to EBQ and flag them to your CSM</a:t>
            </a:r>
            <a:endParaRPr b="1" sz="1500">
              <a:solidFill>
                <a:srgbClr val="1C1733"/>
              </a:solidFill>
              <a:highlight>
                <a:schemeClr val="lt1"/>
              </a:highlight>
              <a:latin typeface="Montserrat"/>
              <a:ea typeface="Montserrat"/>
              <a:cs typeface="Montserrat"/>
              <a:sym typeface="Montserrat"/>
            </a:endParaRPr>
          </a:p>
          <a:p>
            <a:pPr indent="0" lvl="0" marL="457200" rtl="0" algn="l">
              <a:spcBef>
                <a:spcPts val="0"/>
              </a:spcBef>
              <a:spcAft>
                <a:spcPts val="0"/>
              </a:spcAft>
              <a:buNone/>
            </a:pPr>
            <a:r>
              <a:rPr i="1" lang="en" sz="1500">
                <a:solidFill>
                  <a:srgbClr val="1C1733"/>
                </a:solidFill>
                <a:highlight>
                  <a:schemeClr val="lt1"/>
                </a:highlight>
                <a:latin typeface="Montserrat"/>
                <a:ea typeface="Montserrat"/>
                <a:cs typeface="Montserrat"/>
                <a:sym typeface="Montserrat"/>
              </a:rPr>
              <a:t>EBQ access can only be granted by your CSM via written requests</a:t>
            </a:r>
            <a:endParaRPr i="1" sz="1500">
              <a:solidFill>
                <a:srgbClr val="1C1733"/>
              </a:solidFill>
              <a:highlight>
                <a:schemeClr val="lt1"/>
              </a:highlight>
              <a:latin typeface="Montserrat"/>
              <a:ea typeface="Montserrat"/>
              <a:cs typeface="Montserrat"/>
              <a:sym typeface="Montserrat"/>
            </a:endParaRPr>
          </a:p>
          <a:p>
            <a:pPr indent="0" lvl="0" marL="0" rtl="0" algn="l">
              <a:spcBef>
                <a:spcPts val="0"/>
              </a:spcBef>
              <a:spcAft>
                <a:spcPts val="0"/>
              </a:spcAft>
              <a:buNone/>
            </a:pPr>
            <a:r>
              <a:t/>
            </a:r>
            <a:endParaRPr b="1" sz="1500">
              <a:solidFill>
                <a:srgbClr val="1C1733"/>
              </a:solidFill>
              <a:highlight>
                <a:schemeClr val="lt1"/>
              </a:highlight>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1100">
              <a:solidFill>
                <a:srgbClr val="1C1733"/>
              </a:solidFill>
              <a:highlight>
                <a:srgbClr val="FFFFFF"/>
              </a:highlight>
              <a:latin typeface="Montserrat"/>
              <a:ea typeface="Montserrat"/>
              <a:cs typeface="Montserrat"/>
              <a:sym typeface="Montserrat"/>
            </a:endParaRPr>
          </a:p>
        </p:txBody>
      </p:sp>
      <p:sp>
        <p:nvSpPr>
          <p:cNvPr id="202" name="Google Shape;202;p28"/>
          <p:cNvSpPr txBox="1"/>
          <p:nvPr/>
        </p:nvSpPr>
        <p:spPr>
          <a:xfrm>
            <a:off x="1407650" y="4265725"/>
            <a:ext cx="7116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According to your internal process &amp; chosen method of access control create a 1 pager user guide on how to get access for the first time or if you have trouble logging back in whom to reach out internally.</a:t>
            </a:r>
            <a:endParaRPr>
              <a:latin typeface="Montserrat"/>
              <a:ea typeface="Montserrat"/>
              <a:cs typeface="Montserrat"/>
              <a:sym typeface="Montserrat"/>
            </a:endParaRPr>
          </a:p>
        </p:txBody>
      </p:sp>
      <p:pic>
        <p:nvPicPr>
          <p:cNvPr id="203" name="Google Shape;203;p28"/>
          <p:cNvPicPr preferRelativeResize="0"/>
          <p:nvPr/>
        </p:nvPicPr>
        <p:blipFill>
          <a:blip r:embed="rId3">
            <a:alphaModFix/>
          </a:blip>
          <a:stretch>
            <a:fillRect/>
          </a:stretch>
        </p:blipFill>
        <p:spPr>
          <a:xfrm>
            <a:off x="834938" y="4245613"/>
            <a:ext cx="572700" cy="572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9"/>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
              <a:t>How to do a 1 time clean up?</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0"/>
          <p:cNvSpPr/>
          <p:nvPr/>
        </p:nvSpPr>
        <p:spPr>
          <a:xfrm>
            <a:off x="803174" y="1648300"/>
            <a:ext cx="2234100" cy="2114100"/>
          </a:xfrm>
          <a:prstGeom prst="rect">
            <a:avLst/>
          </a:prstGeom>
          <a:solidFill>
            <a:srgbClr val="00B2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FFFFFF"/>
                </a:solidFill>
                <a:latin typeface="Montserrat"/>
                <a:ea typeface="Montserrat"/>
                <a:cs typeface="Montserrat"/>
                <a:sym typeface="Montserrat"/>
              </a:rPr>
              <a:t>Identify Campaign &amp; Analytics that matter</a:t>
            </a:r>
            <a:endParaRPr b="1" i="0" sz="1800" u="none" cap="none" strike="noStrike">
              <a:solidFill>
                <a:srgbClr val="FFFFFF"/>
              </a:solidFill>
              <a:latin typeface="Montserrat"/>
              <a:ea typeface="Montserrat"/>
              <a:cs typeface="Montserrat"/>
              <a:sym typeface="Montserrat"/>
            </a:endParaRPr>
          </a:p>
        </p:txBody>
      </p:sp>
      <p:sp>
        <p:nvSpPr>
          <p:cNvPr id="214" name="Google Shape;214;p30"/>
          <p:cNvSpPr/>
          <p:nvPr/>
        </p:nvSpPr>
        <p:spPr>
          <a:xfrm>
            <a:off x="3437979" y="1648300"/>
            <a:ext cx="2234100" cy="2114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chemeClr val="dk1"/>
                </a:solidFill>
                <a:latin typeface="Montserrat"/>
                <a:ea typeface="Montserrat"/>
                <a:cs typeface="Montserrat"/>
                <a:sym typeface="Montserrat"/>
              </a:rPr>
              <a:t>Delete &amp; Archive the clutter</a:t>
            </a:r>
            <a:endParaRPr b="1" i="0" sz="1800" u="none" cap="none" strike="noStrike">
              <a:solidFill>
                <a:schemeClr val="dk1"/>
              </a:solidFill>
              <a:latin typeface="Montserrat"/>
              <a:ea typeface="Montserrat"/>
              <a:cs typeface="Montserrat"/>
              <a:sym typeface="Montserrat"/>
            </a:endParaRPr>
          </a:p>
        </p:txBody>
      </p:sp>
      <p:sp>
        <p:nvSpPr>
          <p:cNvPr id="215" name="Google Shape;215;p30"/>
          <p:cNvSpPr/>
          <p:nvPr/>
        </p:nvSpPr>
        <p:spPr>
          <a:xfrm>
            <a:off x="6072785" y="1648300"/>
            <a:ext cx="2234100" cy="2114100"/>
          </a:xfrm>
          <a:prstGeom prst="rect">
            <a:avLst/>
          </a:prstGeom>
          <a:solidFill>
            <a:srgbClr val="0028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FFFFFF"/>
                </a:solidFill>
                <a:latin typeface="Montserrat"/>
                <a:ea typeface="Montserrat"/>
                <a:cs typeface="Montserrat"/>
                <a:sym typeface="Montserrat"/>
              </a:rPr>
              <a:t>Set </a:t>
            </a:r>
            <a:r>
              <a:rPr b="1" lang="en" sz="1800">
                <a:solidFill>
                  <a:srgbClr val="FFFFFF"/>
                </a:solidFill>
                <a:latin typeface="Montserrat"/>
                <a:ea typeface="Montserrat"/>
                <a:cs typeface="Montserrat"/>
                <a:sym typeface="Montserrat"/>
              </a:rPr>
              <a:t>yourself</a:t>
            </a:r>
            <a:r>
              <a:rPr b="1" lang="en" sz="1800">
                <a:solidFill>
                  <a:srgbClr val="FFFFFF"/>
                </a:solidFill>
                <a:latin typeface="Montserrat"/>
                <a:ea typeface="Montserrat"/>
                <a:cs typeface="Montserrat"/>
                <a:sym typeface="Montserrat"/>
              </a:rPr>
              <a:t> for </a:t>
            </a:r>
            <a:r>
              <a:rPr b="1" lang="en" sz="1800">
                <a:solidFill>
                  <a:srgbClr val="FFFFFF"/>
                </a:solidFill>
                <a:latin typeface="Montserrat"/>
                <a:ea typeface="Montserrat"/>
                <a:cs typeface="Montserrat"/>
                <a:sym typeface="Montserrat"/>
              </a:rPr>
              <a:t>cleanliness</a:t>
            </a:r>
            <a:r>
              <a:rPr b="1" lang="en" sz="1800">
                <a:solidFill>
                  <a:srgbClr val="FFFFFF"/>
                </a:solidFill>
                <a:latin typeface="Montserrat"/>
                <a:ea typeface="Montserrat"/>
                <a:cs typeface="Montserrat"/>
                <a:sym typeface="Montserrat"/>
              </a:rPr>
              <a:t> in the future</a:t>
            </a:r>
            <a:endParaRPr b="1" i="0" sz="18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1"/>
          <p:cNvSpPr/>
          <p:nvPr/>
        </p:nvSpPr>
        <p:spPr>
          <a:xfrm>
            <a:off x="834925" y="914400"/>
            <a:ext cx="8118000" cy="933300"/>
          </a:xfrm>
          <a:prstGeom prst="rect">
            <a:avLst/>
          </a:prstGeom>
          <a:solidFill>
            <a:srgbClr val="FFFFFF"/>
          </a:solid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1C1733"/>
              </a:buClr>
              <a:buSzPts val="1400"/>
              <a:buFont typeface="Montserrat"/>
              <a:buChar char="●"/>
            </a:pPr>
            <a:r>
              <a:rPr b="1" lang="en">
                <a:solidFill>
                  <a:srgbClr val="1C1733"/>
                </a:solidFill>
                <a:highlight>
                  <a:srgbClr val="FFFFFF"/>
                </a:highlight>
                <a:latin typeface="Montserrat"/>
                <a:ea typeface="Montserrat"/>
                <a:cs typeface="Montserrat"/>
                <a:sym typeface="Montserrat"/>
              </a:rPr>
              <a:t>Identify Campaigns &amp; Analysis to Keep:</a:t>
            </a:r>
            <a:endParaRPr b="1" i="1">
              <a:solidFill>
                <a:srgbClr val="1C1733"/>
              </a:solidFill>
              <a:highlight>
                <a:srgbClr val="FFFFFF"/>
              </a:highlight>
              <a:latin typeface="Montserrat"/>
              <a:ea typeface="Montserrat"/>
              <a:cs typeface="Montserrat"/>
              <a:sym typeface="Montserrat"/>
            </a:endParaRPr>
          </a:p>
          <a:p>
            <a:pPr indent="-317500" lvl="1" marL="1371600" marR="0" rtl="0" algn="l">
              <a:lnSpc>
                <a:spcPct val="100000"/>
              </a:lnSpc>
              <a:spcBef>
                <a:spcPts val="0"/>
              </a:spcBef>
              <a:spcAft>
                <a:spcPts val="0"/>
              </a:spcAft>
              <a:buClr>
                <a:srgbClr val="1C1733"/>
              </a:buClr>
              <a:buSzPts val="1400"/>
              <a:buFont typeface="Montserrat"/>
              <a:buChar char="○"/>
            </a:pPr>
            <a:r>
              <a:rPr lang="en">
                <a:solidFill>
                  <a:srgbClr val="1C1733"/>
                </a:solidFill>
                <a:highlight>
                  <a:srgbClr val="FFFFFF"/>
                </a:highlight>
                <a:latin typeface="Montserrat"/>
                <a:ea typeface="Montserrat"/>
                <a:cs typeface="Montserrat"/>
                <a:sym typeface="Montserrat"/>
              </a:rPr>
              <a:t>Ask each user to tag the campaign, dashboards, analysis and assets that they use on a repeat basis as </a:t>
            </a:r>
            <a:endParaRPr>
              <a:solidFill>
                <a:srgbClr val="1C1733"/>
              </a:solidFill>
              <a:highlight>
                <a:srgbClr val="FFFFFF"/>
              </a:highlight>
              <a:latin typeface="Montserrat"/>
              <a:ea typeface="Montserrat"/>
              <a:cs typeface="Montserrat"/>
              <a:sym typeface="Montserrat"/>
            </a:endParaRPr>
          </a:p>
          <a:p>
            <a:pPr indent="0" lvl="0" marL="1371600" marR="0" rtl="0" algn="l">
              <a:lnSpc>
                <a:spcPct val="100000"/>
              </a:lnSpc>
              <a:spcBef>
                <a:spcPts val="0"/>
              </a:spcBef>
              <a:spcAft>
                <a:spcPts val="0"/>
              </a:spcAft>
              <a:buNone/>
            </a:pPr>
            <a:r>
              <a:t/>
            </a:r>
            <a:endParaRPr>
              <a:solidFill>
                <a:srgbClr val="1C1733"/>
              </a:solidFill>
              <a:highlight>
                <a:srgbClr val="FFFFFF"/>
              </a:highlight>
              <a:latin typeface="Montserrat"/>
              <a:ea typeface="Montserrat"/>
              <a:cs typeface="Montserrat"/>
              <a:sym typeface="Montserrat"/>
            </a:endParaRPr>
          </a:p>
          <a:p>
            <a:pPr indent="-317500" lvl="2" marL="1828800" marR="0" rtl="0" algn="l">
              <a:lnSpc>
                <a:spcPct val="100000"/>
              </a:lnSpc>
              <a:spcBef>
                <a:spcPts val="0"/>
              </a:spcBef>
              <a:spcAft>
                <a:spcPts val="0"/>
              </a:spcAft>
              <a:buClr>
                <a:srgbClr val="1C1733"/>
              </a:buClr>
              <a:buSzPts val="1400"/>
              <a:buFont typeface="Montserrat"/>
              <a:buChar char="■"/>
            </a:pPr>
            <a:r>
              <a:rPr lang="en">
                <a:solidFill>
                  <a:srgbClr val="1C1733"/>
                </a:solidFill>
                <a:highlight>
                  <a:srgbClr val="FFFFFF"/>
                </a:highlight>
                <a:latin typeface="Montserrat"/>
                <a:ea typeface="Montserrat"/>
                <a:cs typeface="Montserrat"/>
                <a:sym typeface="Montserrat"/>
              </a:rPr>
              <a:t>For campaigns you can use the calendar to see what is scheduled on a recurrent basis. Or scenario history to see when campaign stopped running</a:t>
            </a:r>
            <a:endParaRPr>
              <a:solidFill>
                <a:srgbClr val="1C1733"/>
              </a:solidFill>
              <a:highlight>
                <a:srgbClr val="FFFFFF"/>
              </a:highlight>
              <a:latin typeface="Montserrat"/>
              <a:ea typeface="Montserrat"/>
              <a:cs typeface="Montserrat"/>
              <a:sym typeface="Montserrat"/>
            </a:endParaRPr>
          </a:p>
          <a:p>
            <a:pPr indent="-317500" lvl="2" marL="1828800" marR="0" rtl="0" algn="l">
              <a:lnSpc>
                <a:spcPct val="100000"/>
              </a:lnSpc>
              <a:spcBef>
                <a:spcPts val="0"/>
              </a:spcBef>
              <a:spcAft>
                <a:spcPts val="0"/>
              </a:spcAft>
              <a:buClr>
                <a:srgbClr val="1C1733"/>
              </a:buClr>
              <a:buSzPts val="1400"/>
              <a:buFont typeface="Montserrat"/>
              <a:buChar char="■"/>
            </a:pPr>
            <a:r>
              <a:rPr lang="en">
                <a:solidFill>
                  <a:srgbClr val="1C1733"/>
                </a:solidFill>
                <a:highlight>
                  <a:srgbClr val="FFFFFF"/>
                </a:highlight>
                <a:latin typeface="Montserrat"/>
                <a:ea typeface="Montserrat"/>
                <a:cs typeface="Montserrat"/>
                <a:sym typeface="Montserrat"/>
              </a:rPr>
              <a:t>For all other - the last time edited can help</a:t>
            </a:r>
            <a:endParaRPr>
              <a:solidFill>
                <a:srgbClr val="1C1733"/>
              </a:solidFill>
              <a:highlight>
                <a:srgbClr val="FFFFFF"/>
              </a:highlight>
              <a:latin typeface="Montserrat"/>
              <a:ea typeface="Montserrat"/>
              <a:cs typeface="Montserrat"/>
              <a:sym typeface="Montserrat"/>
            </a:endParaRPr>
          </a:p>
          <a:p>
            <a:pPr indent="-317500" lvl="2" marL="1828800" marR="0" rtl="0" algn="l">
              <a:lnSpc>
                <a:spcPct val="100000"/>
              </a:lnSpc>
              <a:spcBef>
                <a:spcPts val="0"/>
              </a:spcBef>
              <a:spcAft>
                <a:spcPts val="0"/>
              </a:spcAft>
              <a:buClr>
                <a:srgbClr val="1C1733"/>
              </a:buClr>
              <a:buSzPts val="1400"/>
              <a:buFont typeface="Montserrat"/>
              <a:buChar char="■"/>
            </a:pPr>
            <a:r>
              <a:rPr lang="en">
                <a:solidFill>
                  <a:srgbClr val="1C1733"/>
                </a:solidFill>
                <a:highlight>
                  <a:srgbClr val="FFFFFF"/>
                </a:highlight>
                <a:latin typeface="Montserrat"/>
                <a:ea typeface="Montserrat"/>
                <a:cs typeface="Montserrat"/>
                <a:sym typeface="Montserrat"/>
              </a:rPr>
              <a:t>Users can also use the filter </a:t>
            </a:r>
            <a:endParaRPr>
              <a:solidFill>
                <a:srgbClr val="1C1733"/>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a:solidFill>
                <a:srgbClr val="1C1733"/>
              </a:solidFill>
              <a:highlight>
                <a:srgbClr val="FFFFFF"/>
              </a:highlight>
              <a:latin typeface="Montserrat"/>
              <a:ea typeface="Montserrat"/>
              <a:cs typeface="Montserrat"/>
              <a:sym typeface="Montserrat"/>
            </a:endParaRPr>
          </a:p>
          <a:p>
            <a:pPr indent="-317500" lvl="0" marL="457200" marR="0" rtl="0" algn="l">
              <a:lnSpc>
                <a:spcPct val="100000"/>
              </a:lnSpc>
              <a:spcBef>
                <a:spcPts val="0"/>
              </a:spcBef>
              <a:spcAft>
                <a:spcPts val="0"/>
              </a:spcAft>
              <a:buClr>
                <a:srgbClr val="1C1733"/>
              </a:buClr>
              <a:buSzPts val="1400"/>
              <a:buFont typeface="Montserrat"/>
              <a:buChar char="●"/>
            </a:pPr>
            <a:r>
              <a:rPr b="1" lang="en">
                <a:solidFill>
                  <a:srgbClr val="1C1733"/>
                </a:solidFill>
                <a:highlight>
                  <a:srgbClr val="FFFFFF"/>
                </a:highlight>
                <a:latin typeface="Montserrat"/>
                <a:ea typeface="Montserrat"/>
                <a:cs typeface="Montserrat"/>
                <a:sym typeface="Montserrat"/>
              </a:rPr>
              <a:t>Communicate</a:t>
            </a:r>
            <a:r>
              <a:rPr lang="en">
                <a:solidFill>
                  <a:srgbClr val="1C1733"/>
                </a:solidFill>
                <a:highlight>
                  <a:srgbClr val="FFFFFF"/>
                </a:highlight>
                <a:latin typeface="Montserrat"/>
                <a:ea typeface="Montserrat"/>
                <a:cs typeface="Montserrat"/>
                <a:sym typeface="Montserrat"/>
              </a:rPr>
              <a:t> in your organization that all elements not identified as ToKeep will be deleted at X date. </a:t>
            </a:r>
            <a:endParaRPr>
              <a:solidFill>
                <a:srgbClr val="1C1733"/>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1050">
              <a:solidFill>
                <a:srgbClr val="1C1733"/>
              </a:solidFill>
              <a:highlight>
                <a:srgbClr val="FFFFFF"/>
              </a:highlight>
              <a:latin typeface="Montserrat"/>
              <a:ea typeface="Montserrat"/>
              <a:cs typeface="Montserrat"/>
              <a:sym typeface="Montserrat"/>
            </a:endParaRPr>
          </a:p>
        </p:txBody>
      </p:sp>
      <p:sp>
        <p:nvSpPr>
          <p:cNvPr id="221" name="Google Shape;221;p31"/>
          <p:cNvSpPr txBox="1"/>
          <p:nvPr>
            <p:ph type="title"/>
          </p:nvPr>
        </p:nvSpPr>
        <p:spPr>
          <a:xfrm>
            <a:off x="755245" y="381120"/>
            <a:ext cx="8118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Step 1: Identify Campaigns, Analysis &amp; Assets</a:t>
            </a:r>
            <a:endParaRPr b="0" sz="1500"/>
          </a:p>
        </p:txBody>
      </p:sp>
      <p:pic>
        <p:nvPicPr>
          <p:cNvPr id="222" name="Google Shape;222;p31"/>
          <p:cNvPicPr preferRelativeResize="0"/>
          <p:nvPr/>
        </p:nvPicPr>
        <p:blipFill>
          <a:blip r:embed="rId3">
            <a:alphaModFix/>
          </a:blip>
          <a:stretch>
            <a:fillRect/>
          </a:stretch>
        </p:blipFill>
        <p:spPr>
          <a:xfrm>
            <a:off x="5079100" y="1445025"/>
            <a:ext cx="979825" cy="402675"/>
          </a:xfrm>
          <a:prstGeom prst="rect">
            <a:avLst/>
          </a:prstGeom>
          <a:noFill/>
          <a:ln>
            <a:noFill/>
          </a:ln>
        </p:spPr>
      </p:pic>
      <p:sp>
        <p:nvSpPr>
          <p:cNvPr id="223" name="Google Shape;223;p31"/>
          <p:cNvSpPr txBox="1"/>
          <p:nvPr/>
        </p:nvSpPr>
        <p:spPr>
          <a:xfrm>
            <a:off x="1067525" y="4473425"/>
            <a:ext cx="7947300" cy="615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a:solidFill>
                  <a:srgbClr val="1C1733"/>
                </a:solidFill>
                <a:highlight>
                  <a:schemeClr val="lt1"/>
                </a:highlight>
                <a:latin typeface="Montserrat"/>
                <a:ea typeface="Montserrat"/>
                <a:cs typeface="Montserrat"/>
                <a:sym typeface="Montserrat"/>
              </a:rPr>
              <a:t>Don’t forget to communicate as well to your CSM, consultants, internal teams receiving imports and teams in charge of integrations.</a:t>
            </a:r>
            <a:endParaRPr sz="1100">
              <a:latin typeface="Montserrat"/>
              <a:ea typeface="Montserrat"/>
              <a:cs typeface="Montserrat"/>
              <a:sym typeface="Montserrat"/>
            </a:endParaRPr>
          </a:p>
        </p:txBody>
      </p:sp>
      <p:pic>
        <p:nvPicPr>
          <p:cNvPr id="224" name="Google Shape;224;p31"/>
          <p:cNvPicPr preferRelativeResize="0"/>
          <p:nvPr/>
        </p:nvPicPr>
        <p:blipFill>
          <a:blip r:embed="rId4">
            <a:alphaModFix/>
          </a:blip>
          <a:stretch>
            <a:fillRect/>
          </a:stretch>
        </p:blipFill>
        <p:spPr>
          <a:xfrm>
            <a:off x="502500" y="4367225"/>
            <a:ext cx="721800" cy="721800"/>
          </a:xfrm>
          <a:prstGeom prst="rect">
            <a:avLst/>
          </a:prstGeom>
          <a:noFill/>
          <a:ln>
            <a:noFill/>
          </a:ln>
        </p:spPr>
      </p:pic>
      <p:pic>
        <p:nvPicPr>
          <p:cNvPr id="225" name="Google Shape;225;p31"/>
          <p:cNvPicPr preferRelativeResize="0"/>
          <p:nvPr/>
        </p:nvPicPr>
        <p:blipFill>
          <a:blip r:embed="rId5">
            <a:alphaModFix/>
          </a:blip>
          <a:stretch>
            <a:fillRect/>
          </a:stretch>
        </p:blipFill>
        <p:spPr>
          <a:xfrm>
            <a:off x="5231200" y="2701000"/>
            <a:ext cx="1443500" cy="284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2"/>
          <p:cNvSpPr/>
          <p:nvPr/>
        </p:nvSpPr>
        <p:spPr>
          <a:xfrm>
            <a:off x="834925" y="914400"/>
            <a:ext cx="4556700" cy="933300"/>
          </a:xfrm>
          <a:prstGeom prst="rect">
            <a:avLst/>
          </a:prstGeom>
          <a:solidFill>
            <a:srgbClr val="FFFFFF"/>
          </a:solid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a:solidFill>
                <a:srgbClr val="1C1733"/>
              </a:solidFill>
              <a:highlight>
                <a:srgbClr val="FFFFFF"/>
              </a:highlight>
              <a:latin typeface="Montserrat"/>
              <a:ea typeface="Montserrat"/>
              <a:cs typeface="Montserrat"/>
              <a:sym typeface="Montserrat"/>
            </a:endParaRPr>
          </a:p>
          <a:p>
            <a:pPr indent="-317500" lvl="0" marL="457200" rtl="0" algn="l">
              <a:spcBef>
                <a:spcPts val="0"/>
              </a:spcBef>
              <a:spcAft>
                <a:spcPts val="0"/>
              </a:spcAft>
              <a:buClr>
                <a:srgbClr val="1C1733"/>
              </a:buClr>
              <a:buSzPts val="1400"/>
              <a:buFont typeface="Montserrat"/>
              <a:buChar char="●"/>
            </a:pPr>
            <a:r>
              <a:rPr b="1" lang="en">
                <a:solidFill>
                  <a:srgbClr val="1C1733"/>
                </a:solidFill>
                <a:highlight>
                  <a:schemeClr val="lt1"/>
                </a:highlight>
                <a:latin typeface="Montserrat"/>
                <a:ea typeface="Montserrat"/>
                <a:cs typeface="Montserrat"/>
                <a:sym typeface="Montserrat"/>
              </a:rPr>
              <a:t>Items not flagged as ToKeep: </a:t>
            </a:r>
            <a:endParaRPr b="1">
              <a:solidFill>
                <a:srgbClr val="1C1733"/>
              </a:solidFill>
              <a:highlight>
                <a:schemeClr val="lt1"/>
              </a:highlight>
              <a:latin typeface="Montserrat"/>
              <a:ea typeface="Montserrat"/>
              <a:cs typeface="Montserrat"/>
              <a:sym typeface="Montserrat"/>
            </a:endParaRPr>
          </a:p>
          <a:p>
            <a:pPr indent="-317500" lvl="1" marL="914400" rtl="0" algn="l">
              <a:spcBef>
                <a:spcPts val="0"/>
              </a:spcBef>
              <a:spcAft>
                <a:spcPts val="0"/>
              </a:spcAft>
              <a:buClr>
                <a:srgbClr val="1C1733"/>
              </a:buClr>
              <a:buSzPts val="1400"/>
              <a:buFont typeface="Montserrat"/>
              <a:buChar char="○"/>
            </a:pPr>
            <a:r>
              <a:rPr b="1" lang="en">
                <a:solidFill>
                  <a:srgbClr val="1C1733"/>
                </a:solidFill>
                <a:highlight>
                  <a:schemeClr val="lt1"/>
                </a:highlight>
                <a:latin typeface="Montserrat"/>
                <a:ea typeface="Montserrat"/>
                <a:cs typeface="Montserrat"/>
                <a:sym typeface="Montserrat"/>
              </a:rPr>
              <a:t>Delete campaign, dashboard, analysis</a:t>
            </a:r>
            <a:r>
              <a:rPr lang="en">
                <a:solidFill>
                  <a:srgbClr val="1C1733"/>
                </a:solidFill>
                <a:highlight>
                  <a:schemeClr val="lt1"/>
                </a:highlight>
                <a:latin typeface="Montserrat"/>
                <a:ea typeface="Montserrat"/>
                <a:cs typeface="Montserrat"/>
                <a:sym typeface="Montserrat"/>
              </a:rPr>
              <a:t> -  if in doubt - archive them first</a:t>
            </a:r>
            <a:endParaRPr>
              <a:solidFill>
                <a:srgbClr val="1C1733"/>
              </a:solidFill>
              <a:highlight>
                <a:schemeClr val="lt1"/>
              </a:highlight>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a:solidFill>
                <a:srgbClr val="1C1733"/>
              </a:solidFill>
              <a:highlight>
                <a:schemeClr val="lt1"/>
              </a:highlight>
              <a:latin typeface="Montserrat"/>
              <a:ea typeface="Montserrat"/>
              <a:cs typeface="Montserrat"/>
              <a:sym typeface="Montserrat"/>
            </a:endParaRPr>
          </a:p>
          <a:p>
            <a:pPr indent="-317500" lvl="0" marL="457200" marR="0" rtl="0" algn="l">
              <a:lnSpc>
                <a:spcPct val="100000"/>
              </a:lnSpc>
              <a:spcBef>
                <a:spcPts val="0"/>
              </a:spcBef>
              <a:spcAft>
                <a:spcPts val="0"/>
              </a:spcAft>
              <a:buClr>
                <a:srgbClr val="1C1733"/>
              </a:buClr>
              <a:buSzPts val="1400"/>
              <a:buFont typeface="Montserrat"/>
              <a:buChar char="●"/>
            </a:pPr>
            <a:r>
              <a:rPr b="1" lang="en">
                <a:solidFill>
                  <a:srgbClr val="1C1733"/>
                </a:solidFill>
                <a:highlight>
                  <a:srgbClr val="FFFFFF"/>
                </a:highlight>
                <a:latin typeface="Montserrat"/>
                <a:ea typeface="Montserrat"/>
                <a:cs typeface="Montserrat"/>
                <a:sym typeface="Montserrat"/>
              </a:rPr>
              <a:t>Items flagged as ToKeep:</a:t>
            </a:r>
            <a:endParaRPr b="1">
              <a:solidFill>
                <a:srgbClr val="1C1733"/>
              </a:solidFill>
              <a:highlight>
                <a:srgbClr val="FFFFFF"/>
              </a:highlight>
              <a:latin typeface="Montserrat"/>
              <a:ea typeface="Montserrat"/>
              <a:cs typeface="Montserrat"/>
              <a:sym typeface="Montserrat"/>
            </a:endParaRPr>
          </a:p>
          <a:p>
            <a:pPr indent="-317500" lvl="1" marL="914400" marR="0" rtl="0" algn="l">
              <a:lnSpc>
                <a:spcPct val="100000"/>
              </a:lnSpc>
              <a:spcBef>
                <a:spcPts val="0"/>
              </a:spcBef>
              <a:spcAft>
                <a:spcPts val="0"/>
              </a:spcAft>
              <a:buClr>
                <a:srgbClr val="1C1733"/>
              </a:buClr>
              <a:buSzPts val="1400"/>
              <a:buFont typeface="Montserrat"/>
              <a:buChar char="○"/>
            </a:pPr>
            <a:r>
              <a:rPr b="1" lang="en">
                <a:solidFill>
                  <a:srgbClr val="1C1733"/>
                </a:solidFill>
                <a:highlight>
                  <a:srgbClr val="FFFFFF"/>
                </a:highlight>
                <a:latin typeface="Montserrat"/>
                <a:ea typeface="Montserrat"/>
                <a:cs typeface="Montserrat"/>
                <a:sym typeface="Montserrat"/>
              </a:rPr>
              <a:t>Save them into initiatives (create them as needed)</a:t>
            </a:r>
            <a:endParaRPr b="1">
              <a:solidFill>
                <a:srgbClr val="1C1733"/>
              </a:solidFill>
              <a:highlight>
                <a:srgbClr val="FFFFFF"/>
              </a:highlight>
              <a:latin typeface="Montserrat"/>
              <a:ea typeface="Montserrat"/>
              <a:cs typeface="Montserrat"/>
              <a:sym typeface="Montserrat"/>
            </a:endParaRPr>
          </a:p>
          <a:p>
            <a:pPr indent="-317500" lvl="2" marL="1371600" marR="0" rtl="0" algn="l">
              <a:lnSpc>
                <a:spcPct val="100000"/>
              </a:lnSpc>
              <a:spcBef>
                <a:spcPts val="0"/>
              </a:spcBef>
              <a:spcAft>
                <a:spcPts val="0"/>
              </a:spcAft>
              <a:buClr>
                <a:srgbClr val="1C1733"/>
              </a:buClr>
              <a:buSzPts val="1400"/>
              <a:buFont typeface="Montserrat"/>
              <a:buChar char="■"/>
            </a:pPr>
            <a:r>
              <a:rPr lang="en">
                <a:solidFill>
                  <a:srgbClr val="1C1733"/>
                </a:solidFill>
                <a:highlight>
                  <a:srgbClr val="FFFFFF"/>
                </a:highlight>
                <a:latin typeface="Montserrat"/>
                <a:ea typeface="Montserrat"/>
                <a:cs typeface="Montserrat"/>
                <a:sym typeface="Montserrat"/>
              </a:rPr>
              <a:t>If it has dependencies select Moving dependencies preferably - Review the Indirectly affected items section</a:t>
            </a:r>
            <a:endParaRPr>
              <a:solidFill>
                <a:srgbClr val="1C1733"/>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1050">
              <a:solidFill>
                <a:srgbClr val="1C1733"/>
              </a:solidFill>
              <a:highlight>
                <a:srgbClr val="FFFFFF"/>
              </a:highlight>
              <a:latin typeface="Montserrat"/>
              <a:ea typeface="Montserrat"/>
              <a:cs typeface="Montserrat"/>
              <a:sym typeface="Montserrat"/>
            </a:endParaRPr>
          </a:p>
        </p:txBody>
      </p:sp>
      <p:sp>
        <p:nvSpPr>
          <p:cNvPr id="231" name="Google Shape;231;p32"/>
          <p:cNvSpPr txBox="1"/>
          <p:nvPr>
            <p:ph type="title"/>
          </p:nvPr>
        </p:nvSpPr>
        <p:spPr>
          <a:xfrm>
            <a:off x="755245" y="381120"/>
            <a:ext cx="8118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Step 2: Delete Campaigns, Analysis &amp; Assets</a:t>
            </a:r>
            <a:endParaRPr b="0" sz="1500"/>
          </a:p>
        </p:txBody>
      </p:sp>
      <p:pic>
        <p:nvPicPr>
          <p:cNvPr id="232" name="Google Shape;232;p32"/>
          <p:cNvPicPr preferRelativeResize="0"/>
          <p:nvPr/>
        </p:nvPicPr>
        <p:blipFill>
          <a:blip r:embed="rId3">
            <a:alphaModFix/>
          </a:blip>
          <a:stretch>
            <a:fillRect/>
          </a:stretch>
        </p:blipFill>
        <p:spPr>
          <a:xfrm>
            <a:off x="5738100" y="1019945"/>
            <a:ext cx="2777862" cy="388488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3"/>
          <p:cNvSpPr/>
          <p:nvPr/>
        </p:nvSpPr>
        <p:spPr>
          <a:xfrm>
            <a:off x="834925" y="914400"/>
            <a:ext cx="8118000" cy="933300"/>
          </a:xfrm>
          <a:prstGeom prst="rect">
            <a:avLst/>
          </a:prstGeom>
          <a:solidFill>
            <a:srgbClr val="FFFFFF"/>
          </a:solid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1C1733"/>
              </a:buClr>
              <a:buSzPts val="1400"/>
              <a:buFont typeface="Montserrat"/>
              <a:buChar char="●"/>
            </a:pPr>
            <a:r>
              <a:rPr b="1" lang="en">
                <a:solidFill>
                  <a:srgbClr val="1C1733"/>
                </a:solidFill>
                <a:highlight>
                  <a:srgbClr val="FFFFFF"/>
                </a:highlight>
                <a:latin typeface="Montserrat"/>
                <a:ea typeface="Montserrat"/>
                <a:cs typeface="Montserrat"/>
                <a:sym typeface="Montserrat"/>
              </a:rPr>
              <a:t>Create</a:t>
            </a:r>
            <a:r>
              <a:rPr lang="en">
                <a:solidFill>
                  <a:srgbClr val="1C1733"/>
                </a:solidFill>
                <a:highlight>
                  <a:srgbClr val="FFFFFF"/>
                </a:highlight>
                <a:latin typeface="Montserrat"/>
                <a:ea typeface="Montserrat"/>
                <a:cs typeface="Montserrat"/>
                <a:sym typeface="Montserrat"/>
              </a:rPr>
              <a:t> a Global Definition &amp; Segmentation</a:t>
            </a:r>
            <a:r>
              <a:rPr b="1" lang="en">
                <a:solidFill>
                  <a:srgbClr val="1C1733"/>
                </a:solidFill>
                <a:highlight>
                  <a:srgbClr val="FFFFFF"/>
                </a:highlight>
                <a:latin typeface="Montserrat"/>
                <a:ea typeface="Montserrat"/>
                <a:cs typeface="Montserrat"/>
                <a:sym typeface="Montserrat"/>
              </a:rPr>
              <a:t> Initiative</a:t>
            </a:r>
            <a:endParaRPr b="1">
              <a:solidFill>
                <a:srgbClr val="1C1733"/>
              </a:solidFill>
              <a:highlight>
                <a:srgbClr val="FFFFFF"/>
              </a:highlight>
              <a:latin typeface="Montserrat"/>
              <a:ea typeface="Montserrat"/>
              <a:cs typeface="Montserrat"/>
              <a:sym typeface="Montserrat"/>
            </a:endParaRPr>
          </a:p>
          <a:p>
            <a:pPr indent="-317500" lvl="0" marL="457200" marR="0" rtl="0" algn="l">
              <a:lnSpc>
                <a:spcPct val="100000"/>
              </a:lnSpc>
              <a:spcBef>
                <a:spcPts val="0"/>
              </a:spcBef>
              <a:spcAft>
                <a:spcPts val="0"/>
              </a:spcAft>
              <a:buClr>
                <a:srgbClr val="1C1733"/>
              </a:buClr>
              <a:buSzPts val="1400"/>
              <a:buFont typeface="Montserrat"/>
              <a:buChar char="●"/>
            </a:pPr>
            <a:r>
              <a:rPr lang="en">
                <a:solidFill>
                  <a:srgbClr val="1C1733"/>
                </a:solidFill>
                <a:highlight>
                  <a:srgbClr val="FFFFFF"/>
                </a:highlight>
                <a:latin typeface="Montserrat"/>
                <a:ea typeface="Montserrat"/>
                <a:cs typeface="Montserrat"/>
                <a:sym typeface="Montserrat"/>
              </a:rPr>
              <a:t>Review the list of Definitions &amp; Segmentation without initiatives or global &amp; </a:t>
            </a:r>
            <a:r>
              <a:rPr b="1" lang="en">
                <a:solidFill>
                  <a:srgbClr val="1C1733"/>
                </a:solidFill>
                <a:highlight>
                  <a:srgbClr val="FFFFFF"/>
                </a:highlight>
                <a:latin typeface="Montserrat"/>
                <a:ea typeface="Montserrat"/>
                <a:cs typeface="Montserrat"/>
                <a:sym typeface="Montserrat"/>
              </a:rPr>
              <a:t>place the ones that should be global into the initiative</a:t>
            </a:r>
            <a:r>
              <a:rPr lang="en">
                <a:solidFill>
                  <a:srgbClr val="1C1733"/>
                </a:solidFill>
                <a:highlight>
                  <a:srgbClr val="FFFFFF"/>
                </a:highlight>
                <a:latin typeface="Montserrat"/>
                <a:ea typeface="Montserrat"/>
                <a:cs typeface="Montserrat"/>
                <a:sym typeface="Montserrat"/>
              </a:rPr>
              <a:t> created above &amp; mark them as global</a:t>
            </a:r>
            <a:endParaRPr>
              <a:solidFill>
                <a:srgbClr val="1C1733"/>
              </a:solidFill>
              <a:highlight>
                <a:srgbClr val="FFFFFF"/>
              </a:highlight>
              <a:latin typeface="Montserrat"/>
              <a:ea typeface="Montserrat"/>
              <a:cs typeface="Montserrat"/>
              <a:sym typeface="Montserrat"/>
            </a:endParaRPr>
          </a:p>
          <a:p>
            <a:pPr indent="0" lvl="0" marL="914400" marR="0" rtl="0" algn="l">
              <a:lnSpc>
                <a:spcPct val="100000"/>
              </a:lnSpc>
              <a:spcBef>
                <a:spcPts val="0"/>
              </a:spcBef>
              <a:spcAft>
                <a:spcPts val="0"/>
              </a:spcAft>
              <a:buNone/>
            </a:pPr>
            <a:r>
              <a:t/>
            </a:r>
            <a:endParaRPr b="1">
              <a:solidFill>
                <a:srgbClr val="1C1733"/>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1050">
              <a:solidFill>
                <a:srgbClr val="1C1733"/>
              </a:solidFill>
              <a:highlight>
                <a:srgbClr val="FFFFFF"/>
              </a:highlight>
              <a:latin typeface="Montserrat"/>
              <a:ea typeface="Montserrat"/>
              <a:cs typeface="Montserrat"/>
              <a:sym typeface="Montserrat"/>
            </a:endParaRPr>
          </a:p>
        </p:txBody>
      </p:sp>
      <p:sp>
        <p:nvSpPr>
          <p:cNvPr id="238" name="Google Shape;238;p33"/>
          <p:cNvSpPr txBox="1"/>
          <p:nvPr>
            <p:ph type="title"/>
          </p:nvPr>
        </p:nvSpPr>
        <p:spPr>
          <a:xfrm>
            <a:off x="755245" y="152520"/>
            <a:ext cx="8118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Step 3: Organize Aggregates, Expressions, Segmentations</a:t>
            </a:r>
            <a:endParaRPr b="0" sz="1500"/>
          </a:p>
        </p:txBody>
      </p:sp>
      <p:pic>
        <p:nvPicPr>
          <p:cNvPr id="239" name="Google Shape;239;p33"/>
          <p:cNvPicPr preferRelativeResize="0"/>
          <p:nvPr/>
        </p:nvPicPr>
        <p:blipFill>
          <a:blip r:embed="rId3">
            <a:alphaModFix/>
          </a:blip>
          <a:stretch>
            <a:fillRect/>
          </a:stretch>
        </p:blipFill>
        <p:spPr>
          <a:xfrm>
            <a:off x="2072576" y="1847700"/>
            <a:ext cx="5292226" cy="2864475"/>
          </a:xfrm>
          <a:prstGeom prst="rect">
            <a:avLst/>
          </a:prstGeom>
          <a:noFill/>
          <a:ln>
            <a:noFill/>
          </a:ln>
        </p:spPr>
      </p:pic>
      <p:sp>
        <p:nvSpPr>
          <p:cNvPr id="240" name="Google Shape;240;p33"/>
          <p:cNvSpPr txBox="1"/>
          <p:nvPr/>
        </p:nvSpPr>
        <p:spPr>
          <a:xfrm>
            <a:off x="1279917" y="4723154"/>
            <a:ext cx="446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100">
                <a:latin typeface="Montserrat"/>
                <a:ea typeface="Montserrat"/>
                <a:cs typeface="Montserrat"/>
                <a:sym typeface="Montserrat"/>
              </a:rPr>
              <a:t>Go to section 3 to learn more about global components</a:t>
            </a:r>
            <a:endParaRPr sz="1100">
              <a:latin typeface="Montserrat"/>
              <a:ea typeface="Montserrat"/>
              <a:cs typeface="Montserrat"/>
              <a:sym typeface="Montserrat"/>
            </a:endParaRPr>
          </a:p>
        </p:txBody>
      </p:sp>
      <p:pic>
        <p:nvPicPr>
          <p:cNvPr id="241" name="Google Shape;241;p33"/>
          <p:cNvPicPr preferRelativeResize="0"/>
          <p:nvPr/>
        </p:nvPicPr>
        <p:blipFill>
          <a:blip r:embed="rId4">
            <a:alphaModFix/>
          </a:blip>
          <a:stretch>
            <a:fillRect/>
          </a:stretch>
        </p:blipFill>
        <p:spPr>
          <a:xfrm>
            <a:off x="680575" y="4636700"/>
            <a:ext cx="550038" cy="46616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4"/>
          <p:cNvSpPr/>
          <p:nvPr/>
        </p:nvSpPr>
        <p:spPr>
          <a:xfrm>
            <a:off x="834925" y="914400"/>
            <a:ext cx="8118000" cy="9333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rgbClr val="1C1733"/>
              </a:solidFill>
              <a:highlight>
                <a:srgbClr val="FFFFFF"/>
              </a:highlight>
              <a:latin typeface="Montserrat"/>
              <a:ea typeface="Montserrat"/>
              <a:cs typeface="Montserrat"/>
              <a:sym typeface="Montserrat"/>
            </a:endParaRPr>
          </a:p>
          <a:p>
            <a:pPr indent="-317500" lvl="0" marL="457200" marR="0" rtl="0" algn="l">
              <a:lnSpc>
                <a:spcPct val="100000"/>
              </a:lnSpc>
              <a:spcBef>
                <a:spcPts val="0"/>
              </a:spcBef>
              <a:spcAft>
                <a:spcPts val="0"/>
              </a:spcAft>
              <a:buClr>
                <a:srgbClr val="1C1733"/>
              </a:buClr>
              <a:buSzPts val="1400"/>
              <a:buFont typeface="Montserrat"/>
              <a:buChar char="●"/>
            </a:pPr>
            <a:r>
              <a:rPr b="1" lang="en">
                <a:solidFill>
                  <a:srgbClr val="1C1733"/>
                </a:solidFill>
                <a:highlight>
                  <a:srgbClr val="FFFFFF"/>
                </a:highlight>
                <a:latin typeface="Montserrat"/>
                <a:ea typeface="Montserrat"/>
                <a:cs typeface="Montserrat"/>
                <a:sym typeface="Montserrat"/>
              </a:rPr>
              <a:t>For all others review their usage: </a:t>
            </a:r>
            <a:endParaRPr b="1">
              <a:solidFill>
                <a:srgbClr val="1C1733"/>
              </a:solidFill>
              <a:highlight>
                <a:srgbClr val="FFFFFF"/>
              </a:highlight>
              <a:latin typeface="Montserrat"/>
              <a:ea typeface="Montserrat"/>
              <a:cs typeface="Montserrat"/>
              <a:sym typeface="Montserrat"/>
            </a:endParaRPr>
          </a:p>
          <a:p>
            <a:pPr indent="-317500" lvl="1" marL="1371600" marR="0" rtl="0" algn="l">
              <a:lnSpc>
                <a:spcPct val="100000"/>
              </a:lnSpc>
              <a:spcBef>
                <a:spcPts val="0"/>
              </a:spcBef>
              <a:spcAft>
                <a:spcPts val="0"/>
              </a:spcAft>
              <a:buClr>
                <a:srgbClr val="1C1733"/>
              </a:buClr>
              <a:buSzPts val="1400"/>
              <a:buFont typeface="Montserrat"/>
              <a:buChar char="○"/>
            </a:pPr>
            <a:r>
              <a:rPr lang="en">
                <a:solidFill>
                  <a:srgbClr val="1C1733"/>
                </a:solidFill>
                <a:highlight>
                  <a:schemeClr val="lt1"/>
                </a:highlight>
                <a:latin typeface="Montserrat"/>
                <a:ea typeface="Montserrat"/>
                <a:cs typeface="Montserrat"/>
                <a:sym typeface="Montserrat"/>
              </a:rPr>
              <a:t>If not used delete them</a:t>
            </a:r>
            <a:endParaRPr>
              <a:solidFill>
                <a:srgbClr val="1C1733"/>
              </a:solidFill>
              <a:highlight>
                <a:schemeClr val="lt1"/>
              </a:highlight>
              <a:latin typeface="Montserrat"/>
              <a:ea typeface="Montserrat"/>
              <a:cs typeface="Montserrat"/>
              <a:sym typeface="Montserrat"/>
            </a:endParaRPr>
          </a:p>
          <a:p>
            <a:pPr indent="-317500" lvl="1" marL="1371600" marR="0" rtl="0" algn="l">
              <a:lnSpc>
                <a:spcPct val="100000"/>
              </a:lnSpc>
              <a:spcBef>
                <a:spcPts val="0"/>
              </a:spcBef>
              <a:spcAft>
                <a:spcPts val="0"/>
              </a:spcAft>
              <a:buClr>
                <a:srgbClr val="1C1733"/>
              </a:buClr>
              <a:buSzPts val="1400"/>
              <a:buFont typeface="Montserrat"/>
              <a:buChar char="○"/>
            </a:pPr>
            <a:r>
              <a:rPr lang="en">
                <a:solidFill>
                  <a:srgbClr val="1C1733"/>
                </a:solidFill>
                <a:highlight>
                  <a:srgbClr val="FFFFFF"/>
                </a:highlight>
                <a:latin typeface="Montserrat"/>
                <a:ea typeface="Montserrat"/>
                <a:cs typeface="Montserrat"/>
                <a:sym typeface="Montserrat"/>
              </a:rPr>
              <a:t>if used then keep it, adjust their global status &amp; save into a relevant initiative </a:t>
            </a:r>
            <a:endParaRPr>
              <a:solidFill>
                <a:srgbClr val="1C1733"/>
              </a:solidFill>
              <a:highlight>
                <a:srgbClr val="FFFFFF"/>
              </a:highlight>
              <a:latin typeface="Montserrat"/>
              <a:ea typeface="Montserrat"/>
              <a:cs typeface="Montserrat"/>
              <a:sym typeface="Montserrat"/>
            </a:endParaRPr>
          </a:p>
          <a:p>
            <a:pPr indent="0" lvl="0" marL="1371600" marR="0" rtl="0" algn="l">
              <a:lnSpc>
                <a:spcPct val="100000"/>
              </a:lnSpc>
              <a:spcBef>
                <a:spcPts val="0"/>
              </a:spcBef>
              <a:spcAft>
                <a:spcPts val="0"/>
              </a:spcAft>
              <a:buNone/>
            </a:pPr>
            <a:r>
              <a:t/>
            </a:r>
            <a:endParaRPr>
              <a:solidFill>
                <a:srgbClr val="1C1733"/>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a:solidFill>
                <a:srgbClr val="1C1733"/>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a:solidFill>
                <a:srgbClr val="1C1733"/>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a:solidFill>
                <a:srgbClr val="1C1733"/>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1050">
              <a:solidFill>
                <a:srgbClr val="1C1733"/>
              </a:solidFill>
              <a:highlight>
                <a:srgbClr val="FFFFFF"/>
              </a:highlight>
              <a:latin typeface="Montserrat"/>
              <a:ea typeface="Montserrat"/>
              <a:cs typeface="Montserrat"/>
              <a:sym typeface="Montserrat"/>
            </a:endParaRPr>
          </a:p>
        </p:txBody>
      </p:sp>
      <p:sp>
        <p:nvSpPr>
          <p:cNvPr id="247" name="Google Shape;247;p34"/>
          <p:cNvSpPr txBox="1"/>
          <p:nvPr>
            <p:ph type="title"/>
          </p:nvPr>
        </p:nvSpPr>
        <p:spPr>
          <a:xfrm>
            <a:off x="755245" y="381120"/>
            <a:ext cx="8118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Step 4: Delete Aggregates, Expressions, Segmentations</a:t>
            </a:r>
            <a:endParaRPr b="0" sz="1500"/>
          </a:p>
        </p:txBody>
      </p:sp>
      <p:pic>
        <p:nvPicPr>
          <p:cNvPr id="248" name="Google Shape;248;p34"/>
          <p:cNvPicPr preferRelativeResize="0"/>
          <p:nvPr/>
        </p:nvPicPr>
        <p:blipFill>
          <a:blip r:embed="rId3">
            <a:alphaModFix/>
          </a:blip>
          <a:stretch>
            <a:fillRect/>
          </a:stretch>
        </p:blipFill>
        <p:spPr>
          <a:xfrm>
            <a:off x="755250" y="2215900"/>
            <a:ext cx="2997874" cy="2685350"/>
          </a:xfrm>
          <a:prstGeom prst="rect">
            <a:avLst/>
          </a:prstGeom>
          <a:noFill/>
          <a:ln>
            <a:noFill/>
          </a:ln>
        </p:spPr>
      </p:pic>
      <p:pic>
        <p:nvPicPr>
          <p:cNvPr id="249" name="Google Shape;249;p34"/>
          <p:cNvPicPr preferRelativeResize="0"/>
          <p:nvPr/>
        </p:nvPicPr>
        <p:blipFill>
          <a:blip r:embed="rId4">
            <a:alphaModFix/>
          </a:blip>
          <a:stretch>
            <a:fillRect/>
          </a:stretch>
        </p:blipFill>
        <p:spPr>
          <a:xfrm>
            <a:off x="3851299" y="2616500"/>
            <a:ext cx="5155525" cy="21431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8"/>
          <p:cNvSpPr txBox="1"/>
          <p:nvPr/>
        </p:nvSpPr>
        <p:spPr>
          <a:xfrm>
            <a:off x="685804" y="1578375"/>
            <a:ext cx="8097300" cy="28398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2100"/>
              </a:spcBef>
              <a:spcAft>
                <a:spcPts val="0"/>
              </a:spcAft>
              <a:buNone/>
            </a:pPr>
            <a:r>
              <a:rPr b="0" i="0" lang="en" sz="1500" u="none" cap="none" strike="noStrike">
                <a:solidFill>
                  <a:schemeClr val="lt1"/>
                </a:solidFill>
                <a:latin typeface="Montserrat"/>
                <a:ea typeface="Montserrat"/>
                <a:cs typeface="Montserrat"/>
                <a:sym typeface="Montserrat"/>
              </a:rPr>
              <a:t>			</a:t>
            </a:r>
            <a:endParaRPr b="0" i="0" sz="1500" u="none" cap="none" strike="noStrike">
              <a:solidFill>
                <a:schemeClr val="lt1"/>
              </a:solidFill>
              <a:latin typeface="Montserrat"/>
              <a:ea typeface="Montserrat"/>
              <a:cs typeface="Montserrat"/>
              <a:sym typeface="Montserrat"/>
            </a:endParaRPr>
          </a:p>
          <a:p>
            <a:pPr indent="-400050" lvl="0" marL="609600" marR="0" rtl="0" algn="l">
              <a:lnSpc>
                <a:spcPct val="150000"/>
              </a:lnSpc>
              <a:spcBef>
                <a:spcPts val="0"/>
              </a:spcBef>
              <a:spcAft>
                <a:spcPts val="0"/>
              </a:spcAft>
              <a:buClr>
                <a:srgbClr val="FED62F"/>
              </a:buClr>
              <a:buSzPts val="1500"/>
              <a:buFont typeface="Arial"/>
              <a:buAutoNum type="arabicPeriod"/>
            </a:pPr>
            <a:r>
              <a:rPr lang="en" sz="1500">
                <a:solidFill>
                  <a:schemeClr val="lt1"/>
                </a:solidFill>
                <a:latin typeface="Montserrat"/>
                <a:ea typeface="Montserrat"/>
                <a:cs typeface="Montserrat"/>
                <a:sym typeface="Montserrat"/>
              </a:rPr>
              <a:t>Intro &amp; Quiz</a:t>
            </a:r>
            <a:endParaRPr sz="1500">
              <a:solidFill>
                <a:schemeClr val="lt1"/>
              </a:solidFill>
              <a:latin typeface="Montserrat"/>
              <a:ea typeface="Montserrat"/>
              <a:cs typeface="Montserrat"/>
              <a:sym typeface="Montserrat"/>
            </a:endParaRPr>
          </a:p>
          <a:p>
            <a:pPr indent="-400050" lvl="0" marL="609600" marR="0" rtl="0" algn="l">
              <a:lnSpc>
                <a:spcPct val="150000"/>
              </a:lnSpc>
              <a:spcBef>
                <a:spcPts val="0"/>
              </a:spcBef>
              <a:spcAft>
                <a:spcPts val="0"/>
              </a:spcAft>
              <a:buClr>
                <a:srgbClr val="FED62F"/>
              </a:buClr>
              <a:buSzPts val="1500"/>
              <a:buFont typeface="Arial"/>
              <a:buAutoNum type="arabicPeriod"/>
            </a:pPr>
            <a:r>
              <a:rPr lang="en" sz="1500">
                <a:solidFill>
                  <a:schemeClr val="lt1"/>
                </a:solidFill>
                <a:latin typeface="Montserrat"/>
                <a:ea typeface="Montserrat"/>
                <a:cs typeface="Montserrat"/>
                <a:sym typeface="Montserrat"/>
              </a:rPr>
              <a:t>Leverage the Data Manager features</a:t>
            </a:r>
            <a:r>
              <a:rPr b="0" i="0" lang="en" sz="1500" u="none" cap="none" strike="noStrike">
                <a:solidFill>
                  <a:schemeClr val="lt1"/>
                </a:solidFill>
                <a:latin typeface="Montserrat"/>
                <a:ea typeface="Montserrat"/>
                <a:cs typeface="Montserrat"/>
                <a:sym typeface="Montserrat"/>
              </a:rPr>
              <a:t>			</a:t>
            </a:r>
            <a:endParaRPr b="0" i="0" sz="1500" u="none" cap="none" strike="noStrike">
              <a:solidFill>
                <a:schemeClr val="lt1"/>
              </a:solidFill>
              <a:latin typeface="Montserrat"/>
              <a:ea typeface="Montserrat"/>
              <a:cs typeface="Montserrat"/>
              <a:sym typeface="Montserrat"/>
            </a:endParaRPr>
          </a:p>
          <a:p>
            <a:pPr indent="-400050" lvl="0" marL="609600" marR="0" rtl="0" algn="l">
              <a:lnSpc>
                <a:spcPct val="150000"/>
              </a:lnSpc>
              <a:spcBef>
                <a:spcPts val="0"/>
              </a:spcBef>
              <a:spcAft>
                <a:spcPts val="0"/>
              </a:spcAft>
              <a:buClr>
                <a:srgbClr val="FED62F"/>
              </a:buClr>
              <a:buSzPts val="1500"/>
              <a:buFont typeface="Montserrat"/>
              <a:buAutoNum type="arabicPeriod"/>
            </a:pPr>
            <a:r>
              <a:rPr lang="en" sz="1500">
                <a:solidFill>
                  <a:schemeClr val="lt1"/>
                </a:solidFill>
                <a:latin typeface="Montserrat"/>
                <a:ea typeface="Montserrat"/>
                <a:cs typeface="Montserrat"/>
                <a:sym typeface="Montserrat"/>
              </a:rPr>
              <a:t>Keep your work organised with initiatives</a:t>
            </a:r>
            <a:r>
              <a:rPr b="0" i="0" lang="en" sz="1500" u="none" cap="none" strike="noStrike">
                <a:solidFill>
                  <a:schemeClr val="lt1"/>
                </a:solidFill>
                <a:latin typeface="Montserrat"/>
                <a:ea typeface="Montserrat"/>
                <a:cs typeface="Montserrat"/>
                <a:sym typeface="Montserrat"/>
              </a:rPr>
              <a:t>					</a:t>
            </a:r>
            <a:endParaRPr b="0" i="0" sz="1500" u="none" cap="none" strike="noStrike">
              <a:solidFill>
                <a:schemeClr val="lt1"/>
              </a:solidFill>
              <a:latin typeface="Montserrat"/>
              <a:ea typeface="Montserrat"/>
              <a:cs typeface="Montserrat"/>
              <a:sym typeface="Montserrat"/>
            </a:endParaRPr>
          </a:p>
          <a:p>
            <a:pPr indent="-400050" lvl="0" marL="609600" marR="0" rtl="0" algn="l">
              <a:lnSpc>
                <a:spcPct val="150000"/>
              </a:lnSpc>
              <a:spcBef>
                <a:spcPts val="0"/>
              </a:spcBef>
              <a:spcAft>
                <a:spcPts val="0"/>
              </a:spcAft>
              <a:buClr>
                <a:srgbClr val="FED62F"/>
              </a:buClr>
              <a:buSzPts val="1500"/>
              <a:buFont typeface="Montserrat"/>
              <a:buAutoNum type="arabicPeriod"/>
            </a:pPr>
            <a:r>
              <a:rPr lang="en" sz="1500">
                <a:solidFill>
                  <a:schemeClr val="lt1"/>
                </a:solidFill>
                <a:latin typeface="Montserrat"/>
                <a:ea typeface="Montserrat"/>
                <a:cs typeface="Montserrat"/>
                <a:sym typeface="Montserrat"/>
              </a:rPr>
              <a:t>Proactively Manage Users rights</a:t>
            </a:r>
            <a:r>
              <a:rPr b="0" i="0" lang="en" sz="1500" u="none" cap="none" strike="noStrike">
                <a:solidFill>
                  <a:schemeClr val="lt1"/>
                </a:solidFill>
                <a:latin typeface="Montserrat"/>
                <a:ea typeface="Montserrat"/>
                <a:cs typeface="Montserrat"/>
                <a:sym typeface="Montserrat"/>
              </a:rPr>
              <a:t>				</a:t>
            </a:r>
            <a:endParaRPr b="0" i="0" sz="1500" u="none" cap="none" strike="noStrike">
              <a:solidFill>
                <a:schemeClr val="lt1"/>
              </a:solidFill>
              <a:latin typeface="Montserrat"/>
              <a:ea typeface="Montserrat"/>
              <a:cs typeface="Montserrat"/>
              <a:sym typeface="Montserrat"/>
            </a:endParaRPr>
          </a:p>
          <a:p>
            <a:pPr indent="-400050" lvl="0" marL="609600" marR="0" rtl="0" algn="l">
              <a:lnSpc>
                <a:spcPct val="150000"/>
              </a:lnSpc>
              <a:spcBef>
                <a:spcPts val="0"/>
              </a:spcBef>
              <a:spcAft>
                <a:spcPts val="0"/>
              </a:spcAft>
              <a:buClr>
                <a:srgbClr val="FED62F"/>
              </a:buClr>
              <a:buSzPts val="1500"/>
              <a:buFont typeface="Montserrat"/>
              <a:buAutoNum type="arabicPeriod"/>
            </a:pPr>
            <a:r>
              <a:rPr lang="en" sz="1500">
                <a:solidFill>
                  <a:schemeClr val="lt1"/>
                </a:solidFill>
                <a:latin typeface="Montserrat"/>
                <a:ea typeface="Montserrat"/>
                <a:cs typeface="Montserrat"/>
                <a:sym typeface="Montserrat"/>
              </a:rPr>
              <a:t>How do to a 1 time clean up?</a:t>
            </a:r>
            <a:endParaRPr sz="1500">
              <a:solidFill>
                <a:schemeClr val="lt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b="0" i="0" lang="en" sz="1500" u="none" cap="none" strike="noStrike">
                <a:solidFill>
                  <a:schemeClr val="lt1"/>
                </a:solidFill>
                <a:latin typeface="Montserrat"/>
                <a:ea typeface="Montserrat"/>
                <a:cs typeface="Montserrat"/>
                <a:sym typeface="Montserrat"/>
              </a:rPr>
              <a:t>						</a:t>
            </a:r>
            <a:endParaRPr b="0" i="0" sz="1500" u="none" cap="none" strike="noStrike">
              <a:solidFill>
                <a:schemeClr val="lt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0" i="0" sz="1500" u="none" cap="none" strike="noStrike">
              <a:solidFill>
                <a:schemeClr val="accent2"/>
              </a:solidFill>
              <a:latin typeface="Arial"/>
              <a:ea typeface="Arial"/>
              <a:cs typeface="Arial"/>
              <a:sym typeface="Arial"/>
            </a:endParaRPr>
          </a:p>
        </p:txBody>
      </p:sp>
      <p:sp>
        <p:nvSpPr>
          <p:cNvPr id="55" name="Google Shape;55;p8"/>
          <p:cNvSpPr txBox="1"/>
          <p:nvPr>
            <p:ph type="title"/>
          </p:nvPr>
        </p:nvSpPr>
        <p:spPr>
          <a:xfrm>
            <a:off x="685800" y="445025"/>
            <a:ext cx="8458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500"/>
              <a:buNone/>
            </a:pPr>
            <a:r>
              <a:rPr lang="en" sz="2600"/>
              <a:t>Overview</a:t>
            </a:r>
            <a:endParaRPr sz="2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nvSpPr>
        <p:spPr>
          <a:xfrm>
            <a:off x="685804" y="1578375"/>
            <a:ext cx="8097300" cy="26205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Montserrat"/>
              <a:buAutoNum type="arabicPeriod"/>
            </a:pPr>
            <a:r>
              <a:rPr lang="en" sz="1500">
                <a:solidFill>
                  <a:schemeClr val="dk1"/>
                </a:solidFill>
                <a:latin typeface="Montserrat"/>
                <a:ea typeface="Montserrat"/>
                <a:cs typeface="Montserrat"/>
                <a:sym typeface="Montserrat"/>
              </a:rPr>
              <a:t>Review Global Objects &amp; Initiatives Usage</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AutoNum type="arabicPeriod"/>
            </a:pPr>
            <a:r>
              <a:rPr lang="en" sz="1500">
                <a:solidFill>
                  <a:schemeClr val="dk1"/>
                </a:solidFill>
                <a:latin typeface="Montserrat"/>
                <a:ea typeface="Montserrat"/>
                <a:cs typeface="Montserrat"/>
                <a:sym typeface="Montserrat"/>
              </a:rPr>
              <a:t>Archive &amp; Delete older objects</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AutoNum type="arabicPeriod"/>
            </a:pPr>
            <a:r>
              <a:rPr lang="en" sz="1500">
                <a:solidFill>
                  <a:schemeClr val="dk1"/>
                </a:solidFill>
                <a:latin typeface="Montserrat"/>
                <a:ea typeface="Montserrat"/>
                <a:cs typeface="Montserrat"/>
                <a:sym typeface="Montserrat"/>
              </a:rPr>
              <a:t>Review User Lists</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AutoNum type="arabicPeriod"/>
            </a:pPr>
            <a:r>
              <a:rPr lang="en" sz="1500">
                <a:solidFill>
                  <a:schemeClr val="dk1"/>
                </a:solidFill>
                <a:latin typeface="Montserrat"/>
                <a:ea typeface="Montserrat"/>
                <a:cs typeface="Montserrat"/>
                <a:sym typeface="Montserrat"/>
              </a:rPr>
              <a:t>Document New Data Elements</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AutoNum type="arabicPeriod"/>
            </a:pPr>
            <a:r>
              <a:rPr lang="en" sz="1500">
                <a:solidFill>
                  <a:schemeClr val="dk1"/>
                </a:solidFill>
                <a:latin typeface="Montserrat"/>
                <a:ea typeface="Montserrat"/>
                <a:cs typeface="Montserrat"/>
                <a:sym typeface="Montserrat"/>
              </a:rPr>
              <a:t>Review your Product Usage</a:t>
            </a:r>
            <a:endParaRPr sz="1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5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500">
              <a:solidFill>
                <a:srgbClr val="FFFFFF"/>
              </a:solidFill>
              <a:latin typeface="Montserrat"/>
              <a:ea typeface="Montserrat"/>
              <a:cs typeface="Montserrat"/>
              <a:sym typeface="Montserrat"/>
            </a:endParaRPr>
          </a:p>
          <a:p>
            <a:pPr indent="0" lvl="0" marL="0" marR="0" rtl="0" algn="l">
              <a:lnSpc>
                <a:spcPct val="150000"/>
              </a:lnSpc>
              <a:spcBef>
                <a:spcPts val="0"/>
              </a:spcBef>
              <a:spcAft>
                <a:spcPts val="0"/>
              </a:spcAft>
              <a:buNone/>
            </a:pPr>
            <a:r>
              <a:rPr b="0" i="0" lang="en" sz="1500" u="none" cap="none" strike="noStrike">
                <a:solidFill>
                  <a:srgbClr val="FFFFFF"/>
                </a:solidFill>
                <a:latin typeface="Montserrat"/>
                <a:ea typeface="Montserrat"/>
                <a:cs typeface="Montserrat"/>
                <a:sym typeface="Montserrat"/>
              </a:rPr>
              <a:t>					</a:t>
            </a:r>
            <a:endParaRPr b="0" i="0" sz="1500" u="none" cap="none" strike="noStrike">
              <a:solidFill>
                <a:srgbClr val="FFFFFF"/>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0" i="0" sz="1500" u="none" cap="none" strike="noStrike">
              <a:solidFill>
                <a:srgbClr val="00B2DB"/>
              </a:solidFill>
              <a:latin typeface="Arial"/>
              <a:ea typeface="Arial"/>
              <a:cs typeface="Arial"/>
              <a:sym typeface="Arial"/>
            </a:endParaRPr>
          </a:p>
        </p:txBody>
      </p:sp>
      <p:sp>
        <p:nvSpPr>
          <p:cNvPr id="255" name="Google Shape;255;p35"/>
          <p:cNvSpPr txBox="1"/>
          <p:nvPr>
            <p:ph type="title"/>
          </p:nvPr>
        </p:nvSpPr>
        <p:spPr>
          <a:xfrm>
            <a:off x="755245" y="381120"/>
            <a:ext cx="8118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Monthly Clean Up Checklist</a:t>
            </a:r>
            <a:endParaRPr b="0" sz="15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6"/>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
              <a:t>Few extra tips from projects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7"/>
          <p:cNvSpPr txBox="1"/>
          <p:nvPr/>
        </p:nvSpPr>
        <p:spPr>
          <a:xfrm>
            <a:off x="685804" y="1118050"/>
            <a:ext cx="8097300" cy="44793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Montserrat"/>
              <a:buAutoNum type="arabicPeriod"/>
            </a:pPr>
            <a:r>
              <a:rPr lang="en" sz="1500">
                <a:solidFill>
                  <a:schemeClr val="dk1"/>
                </a:solidFill>
                <a:latin typeface="Montserrat"/>
                <a:ea typeface="Montserrat"/>
                <a:cs typeface="Montserrat"/>
                <a:sym typeface="Montserrat"/>
              </a:rPr>
              <a:t>Prepare your team for </a:t>
            </a:r>
            <a:r>
              <a:rPr b="1" lang="en" sz="1500">
                <a:solidFill>
                  <a:schemeClr val="dk1"/>
                </a:solidFill>
                <a:latin typeface="Montserrat"/>
                <a:ea typeface="Montserrat"/>
                <a:cs typeface="Montserrat"/>
                <a:sym typeface="Montserrat"/>
              </a:rPr>
              <a:t>manual data imports</a:t>
            </a:r>
            <a:r>
              <a:rPr lang="en" sz="1500">
                <a:solidFill>
                  <a:schemeClr val="dk1"/>
                </a:solidFill>
                <a:latin typeface="Montserrat"/>
                <a:ea typeface="Montserrat"/>
                <a:cs typeface="Montserrat"/>
                <a:sym typeface="Montserrat"/>
              </a:rPr>
              <a:t> - when you need to import a list of customers to be targeted, do not use a new customer property (with e.g. campaign or segment name name as property name) every time - but </a:t>
            </a:r>
            <a:r>
              <a:rPr b="1" lang="en" sz="1500">
                <a:solidFill>
                  <a:schemeClr val="dk1"/>
                </a:solidFill>
                <a:latin typeface="Montserrat"/>
                <a:ea typeface="Montserrat"/>
                <a:cs typeface="Montserrat"/>
                <a:sym typeface="Montserrat"/>
              </a:rPr>
              <a:t>create a few properties used for this purpose</a:t>
            </a:r>
            <a:endParaRPr b="1" sz="1500">
              <a:solidFill>
                <a:schemeClr val="dk1"/>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b="1"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AutoNum type="arabicPeriod"/>
            </a:pPr>
            <a:r>
              <a:rPr lang="en" sz="1500">
                <a:solidFill>
                  <a:schemeClr val="dk1"/>
                </a:solidFill>
                <a:latin typeface="Montserrat"/>
                <a:ea typeface="Montserrat"/>
                <a:cs typeface="Montserrat"/>
                <a:sym typeface="Montserrat"/>
              </a:rPr>
              <a:t>Be consistent in the upper/lower case usage - </a:t>
            </a:r>
            <a:r>
              <a:rPr b="1" lang="en" sz="1500">
                <a:solidFill>
                  <a:schemeClr val="dk1"/>
                </a:solidFill>
                <a:latin typeface="Montserrat"/>
                <a:ea typeface="Montserrat"/>
                <a:cs typeface="Montserrat"/>
                <a:sym typeface="Montserrat"/>
              </a:rPr>
              <a:t>property names are case sensitive</a:t>
            </a:r>
            <a:r>
              <a:rPr lang="en" sz="1500">
                <a:solidFill>
                  <a:schemeClr val="dk1"/>
                </a:solidFill>
                <a:latin typeface="Montserrat"/>
                <a:ea typeface="Montserrat"/>
                <a:cs typeface="Montserrat"/>
                <a:sym typeface="Montserrat"/>
              </a:rPr>
              <a:t> and create duplicates</a:t>
            </a:r>
            <a:endParaRPr sz="1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AutoNum type="arabicPeriod"/>
            </a:pPr>
            <a:r>
              <a:rPr lang="en" sz="1500">
                <a:solidFill>
                  <a:schemeClr val="dk1"/>
                </a:solidFill>
                <a:latin typeface="Montserrat"/>
                <a:ea typeface="Montserrat"/>
                <a:cs typeface="Montserrat"/>
                <a:sym typeface="Montserrat"/>
              </a:rPr>
              <a:t>Build (simple) </a:t>
            </a:r>
            <a:r>
              <a:rPr b="1" lang="en" sz="1500">
                <a:solidFill>
                  <a:schemeClr val="dk1"/>
                </a:solidFill>
                <a:latin typeface="Montserrat"/>
                <a:ea typeface="Montserrat"/>
                <a:cs typeface="Montserrat"/>
                <a:sym typeface="Montserrat"/>
              </a:rPr>
              <a:t>documentation </a:t>
            </a:r>
            <a:r>
              <a:rPr lang="en" sz="1500">
                <a:solidFill>
                  <a:schemeClr val="dk1"/>
                </a:solidFill>
                <a:latin typeface="Montserrat"/>
                <a:ea typeface="Montserrat"/>
                <a:cs typeface="Montserrat"/>
                <a:sym typeface="Montserrat"/>
              </a:rPr>
              <a:t>- document where are the data coming from, how are they imported, who can investigate issues - helps with long term </a:t>
            </a:r>
            <a:r>
              <a:rPr lang="en" sz="1500">
                <a:solidFill>
                  <a:schemeClr val="dk1"/>
                </a:solidFill>
                <a:latin typeface="Montserrat"/>
                <a:ea typeface="Montserrat"/>
                <a:cs typeface="Montserrat"/>
                <a:sym typeface="Montserrat"/>
              </a:rPr>
              <a:t>maintenance</a:t>
            </a:r>
            <a:r>
              <a:rPr lang="en" sz="1500">
                <a:solidFill>
                  <a:schemeClr val="dk1"/>
                </a:solidFill>
                <a:latin typeface="Montserrat"/>
                <a:ea typeface="Montserrat"/>
                <a:cs typeface="Montserrat"/>
                <a:sym typeface="Montserrat"/>
              </a:rPr>
              <a:t> and avoiding bad data quality</a:t>
            </a:r>
            <a:endParaRPr sz="1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AutoNum type="arabicPeriod"/>
            </a:pPr>
            <a:r>
              <a:rPr lang="en" sz="1500">
                <a:solidFill>
                  <a:schemeClr val="dk1"/>
                </a:solidFill>
                <a:latin typeface="Montserrat"/>
                <a:ea typeface="Montserrat"/>
                <a:cs typeface="Montserrat"/>
                <a:sym typeface="Montserrat"/>
              </a:rPr>
              <a:t>Use </a:t>
            </a:r>
            <a:r>
              <a:rPr b="1" lang="en" sz="1500">
                <a:solidFill>
                  <a:schemeClr val="dk1"/>
                </a:solidFill>
                <a:latin typeface="Montserrat"/>
                <a:ea typeface="Montserrat"/>
                <a:cs typeface="Montserrat"/>
                <a:sym typeface="Montserrat"/>
              </a:rPr>
              <a:t>naming conventions</a:t>
            </a:r>
            <a:r>
              <a:rPr lang="en" sz="1500">
                <a:solidFill>
                  <a:schemeClr val="dk1"/>
                </a:solidFill>
                <a:latin typeface="Montserrat"/>
                <a:ea typeface="Montserrat"/>
                <a:cs typeface="Montserrat"/>
                <a:sym typeface="Montserrat"/>
              </a:rPr>
              <a:t> and separate automated from bulk campaigns - helps with long-term analytics later</a:t>
            </a:r>
            <a:endParaRPr sz="15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None/>
            </a:pPr>
            <a:r>
              <a:rPr b="0" i="0" lang="en" sz="1500" u="none" cap="none" strike="noStrike">
                <a:solidFill>
                  <a:srgbClr val="FFFFFF"/>
                </a:solidFill>
                <a:latin typeface="Montserrat"/>
                <a:ea typeface="Montserrat"/>
                <a:cs typeface="Montserrat"/>
                <a:sym typeface="Montserrat"/>
              </a:rPr>
              <a:t>					</a:t>
            </a:r>
            <a:endParaRPr b="0" i="0" sz="1500" u="none" cap="none" strike="noStrike">
              <a:solidFill>
                <a:srgbClr val="FFFFFF"/>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0" i="0" sz="1500" u="none" cap="none" strike="noStrike">
              <a:solidFill>
                <a:srgbClr val="00B2DB"/>
              </a:solidFill>
              <a:latin typeface="Arial"/>
              <a:ea typeface="Arial"/>
              <a:cs typeface="Arial"/>
              <a:sym typeface="Arial"/>
            </a:endParaRPr>
          </a:p>
        </p:txBody>
      </p:sp>
      <p:sp>
        <p:nvSpPr>
          <p:cNvPr id="266" name="Google Shape;266;p37"/>
          <p:cNvSpPr txBox="1"/>
          <p:nvPr>
            <p:ph type="title"/>
          </p:nvPr>
        </p:nvSpPr>
        <p:spPr>
          <a:xfrm>
            <a:off x="755245" y="381120"/>
            <a:ext cx="8118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Extra tips based on common findings</a:t>
            </a:r>
            <a:endParaRPr b="0" sz="15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8"/>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
              <a:t>Need help or more knowledge?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9"/>
          <p:cNvSpPr txBox="1"/>
          <p:nvPr>
            <p:ph type="title"/>
          </p:nvPr>
        </p:nvSpPr>
        <p:spPr>
          <a:xfrm>
            <a:off x="685800" y="445025"/>
            <a:ext cx="5761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Academy and Consulting </a:t>
            </a:r>
            <a:endParaRPr>
              <a:solidFill>
                <a:schemeClr val="dk1"/>
              </a:solidFill>
            </a:endParaRPr>
          </a:p>
        </p:txBody>
      </p:sp>
      <p:sp>
        <p:nvSpPr>
          <p:cNvPr id="277" name="Google Shape;277;p39"/>
          <p:cNvSpPr txBox="1"/>
          <p:nvPr>
            <p:ph idx="1" type="body"/>
          </p:nvPr>
        </p:nvSpPr>
        <p:spPr>
          <a:xfrm>
            <a:off x="685800" y="1304525"/>
            <a:ext cx="5824500" cy="3264300"/>
          </a:xfrm>
          <a:prstGeom prst="rect">
            <a:avLst/>
          </a:prstGeom>
          <a:noFill/>
          <a:ln>
            <a:noFill/>
          </a:ln>
        </p:spPr>
        <p:txBody>
          <a:bodyPr anchorCtr="0" anchor="t" bIns="91425" lIns="91425" spcFirstLastPara="1" rIns="91425" wrap="square" tIns="91425">
            <a:noAutofit/>
          </a:bodyPr>
          <a:lstStyle/>
          <a:p>
            <a:pPr indent="-323850" lvl="0" marL="457200" rtl="0" algn="l">
              <a:lnSpc>
                <a:spcPct val="125000"/>
              </a:lnSpc>
              <a:spcBef>
                <a:spcPts val="0"/>
              </a:spcBef>
              <a:spcAft>
                <a:spcPts val="0"/>
              </a:spcAft>
              <a:buClr>
                <a:schemeClr val="dk1"/>
              </a:buClr>
              <a:buSzPts val="1500"/>
              <a:buChar char="●"/>
            </a:pPr>
            <a:r>
              <a:rPr lang="en">
                <a:solidFill>
                  <a:schemeClr val="dk1"/>
                </a:solidFill>
              </a:rPr>
              <a:t>On-demand </a:t>
            </a:r>
            <a:r>
              <a:rPr lang="en">
                <a:solidFill>
                  <a:schemeClr val="dk1"/>
                </a:solidFill>
                <a:highlight>
                  <a:schemeClr val="accent1"/>
                </a:highlight>
              </a:rPr>
              <a:t>Academy Housekeeping course</a:t>
            </a:r>
            <a:r>
              <a:rPr lang="en">
                <a:solidFill>
                  <a:schemeClr val="dk1"/>
                </a:solidFill>
              </a:rPr>
              <a:t> with more details about keeping your projects clean</a:t>
            </a:r>
            <a:endParaRPr>
              <a:solidFill>
                <a:schemeClr val="dk1"/>
              </a:solidFill>
            </a:endParaRPr>
          </a:p>
          <a:p>
            <a:pPr indent="-317500" lvl="1" marL="914400" rtl="0" algn="l">
              <a:lnSpc>
                <a:spcPct val="125000"/>
              </a:lnSpc>
              <a:spcBef>
                <a:spcPts val="0"/>
              </a:spcBef>
              <a:spcAft>
                <a:spcPts val="0"/>
              </a:spcAft>
              <a:buClr>
                <a:schemeClr val="dk1"/>
              </a:buClr>
              <a:buSzPts val="1400"/>
              <a:buChar char="○"/>
            </a:pPr>
            <a:r>
              <a:rPr lang="en">
                <a:solidFill>
                  <a:schemeClr val="dk1"/>
                </a:solidFill>
              </a:rPr>
              <a:t>6 lessons + final quiz</a:t>
            </a:r>
            <a:endParaRPr>
              <a:solidFill>
                <a:schemeClr val="dk1"/>
              </a:solidFill>
            </a:endParaRPr>
          </a:p>
          <a:p>
            <a:pPr indent="0" lvl="0" marL="457200" rtl="0" algn="l">
              <a:lnSpc>
                <a:spcPct val="125000"/>
              </a:lnSpc>
              <a:spcBef>
                <a:spcPts val="0"/>
              </a:spcBef>
              <a:spcAft>
                <a:spcPts val="0"/>
              </a:spcAft>
              <a:buNone/>
            </a:pPr>
            <a:r>
              <a:t/>
            </a:r>
            <a:endParaRPr>
              <a:solidFill>
                <a:schemeClr val="dk1"/>
              </a:solidFill>
            </a:endParaRPr>
          </a:p>
          <a:p>
            <a:pPr indent="-323850" lvl="0" marL="457200" rtl="0" algn="l">
              <a:lnSpc>
                <a:spcPct val="125000"/>
              </a:lnSpc>
              <a:spcBef>
                <a:spcPts val="0"/>
              </a:spcBef>
              <a:spcAft>
                <a:spcPts val="0"/>
              </a:spcAft>
              <a:buClr>
                <a:schemeClr val="dk1"/>
              </a:buClr>
              <a:buSzPts val="1500"/>
              <a:buChar char="●"/>
            </a:pPr>
            <a:r>
              <a:rPr lang="en">
                <a:solidFill>
                  <a:schemeClr val="dk1"/>
                </a:solidFill>
              </a:rPr>
              <a:t>Bespoke consulting package - </a:t>
            </a:r>
            <a:r>
              <a:rPr lang="en">
                <a:solidFill>
                  <a:schemeClr val="dk1"/>
                </a:solidFill>
                <a:highlight>
                  <a:schemeClr val="accent1"/>
                </a:highlight>
              </a:rPr>
              <a:t>Audit as a service</a:t>
            </a:r>
            <a:r>
              <a:rPr lang="en">
                <a:solidFill>
                  <a:schemeClr val="dk1"/>
                </a:solidFill>
              </a:rPr>
              <a:t> - please reach out to your CSM</a:t>
            </a:r>
            <a:endParaRPr sz="13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Identify data issues</a:t>
            </a:r>
            <a:endParaRPr sz="13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Get back control of your data</a:t>
            </a:r>
            <a:endParaRPr sz="1300">
              <a:solidFill>
                <a:schemeClr val="dk1"/>
              </a:solidFill>
            </a:endParaRPr>
          </a:p>
          <a:p>
            <a:pPr indent="-311150" lvl="1" marL="914400" rtl="0" algn="just">
              <a:lnSpc>
                <a:spcPct val="115000"/>
              </a:lnSpc>
              <a:spcBef>
                <a:spcPts val="0"/>
              </a:spcBef>
              <a:spcAft>
                <a:spcPts val="0"/>
              </a:spcAft>
              <a:buClr>
                <a:schemeClr val="dk1"/>
              </a:buClr>
              <a:buSzPts val="1300"/>
              <a:buChar char="○"/>
            </a:pPr>
            <a:r>
              <a:rPr lang="en" sz="1300">
                <a:solidFill>
                  <a:schemeClr val="dk1"/>
                </a:solidFill>
              </a:rPr>
              <a:t>Improving time to value</a:t>
            </a:r>
            <a:endParaRPr sz="1300">
              <a:solidFill>
                <a:schemeClr val="dk1"/>
              </a:solidFill>
            </a:endParaRPr>
          </a:p>
          <a:p>
            <a:pPr indent="-311150" lvl="1" marL="914400" rtl="0" algn="just">
              <a:lnSpc>
                <a:spcPct val="115000"/>
              </a:lnSpc>
              <a:spcBef>
                <a:spcPts val="0"/>
              </a:spcBef>
              <a:spcAft>
                <a:spcPts val="0"/>
              </a:spcAft>
              <a:buClr>
                <a:schemeClr val="dk1"/>
              </a:buClr>
              <a:buSzPts val="1300"/>
              <a:buChar char="○"/>
            </a:pPr>
            <a:r>
              <a:rPr lang="en" sz="1300">
                <a:solidFill>
                  <a:schemeClr val="dk1"/>
                </a:solidFill>
              </a:rPr>
              <a:t>Controlling the cost</a:t>
            </a:r>
            <a:endParaRPr sz="1300">
              <a:solidFill>
                <a:schemeClr val="dk1"/>
              </a:solidFill>
            </a:endParaRPr>
          </a:p>
          <a:p>
            <a:pPr indent="-317500" lvl="1" marL="914400" rtl="0" algn="just">
              <a:lnSpc>
                <a:spcPct val="115000"/>
              </a:lnSpc>
              <a:spcBef>
                <a:spcPts val="0"/>
              </a:spcBef>
              <a:spcAft>
                <a:spcPts val="0"/>
              </a:spcAft>
              <a:buClr>
                <a:schemeClr val="dk1"/>
              </a:buClr>
              <a:buSzPts val="1400"/>
              <a:buChar char="○"/>
            </a:pPr>
            <a:r>
              <a:rPr lang="en" sz="1300">
                <a:solidFill>
                  <a:schemeClr val="dk1"/>
                </a:solidFill>
              </a:rPr>
              <a:t>Data Fixing - one off cleanups </a:t>
            </a:r>
            <a:br>
              <a:rPr lang="en" sz="900">
                <a:solidFill>
                  <a:srgbClr val="000000"/>
                </a:solidFill>
              </a:rPr>
            </a:br>
            <a:endParaRPr>
              <a:solidFill>
                <a:schemeClr val="dk1"/>
              </a:solidFill>
            </a:endParaRPr>
          </a:p>
          <a:p>
            <a:pPr indent="0" lvl="0" marL="0" rtl="0" algn="l">
              <a:lnSpc>
                <a:spcPct val="125000"/>
              </a:lnSpc>
              <a:spcBef>
                <a:spcPts val="0"/>
              </a:spcBef>
              <a:spcAft>
                <a:spcPts val="0"/>
              </a:spcAft>
              <a:buSzPts val="1500"/>
              <a:buNone/>
            </a:pPr>
            <a:r>
              <a:t/>
            </a:r>
            <a:endParaRPr>
              <a:solidFill>
                <a:schemeClr val="dk1"/>
              </a:solidFill>
            </a:endParaRPr>
          </a:p>
          <a:p>
            <a:pPr indent="0" lvl="0" marL="0" rtl="0" algn="l">
              <a:lnSpc>
                <a:spcPct val="125000"/>
              </a:lnSpc>
              <a:spcBef>
                <a:spcPts val="0"/>
              </a:spcBef>
              <a:spcAft>
                <a:spcPts val="0"/>
              </a:spcAft>
              <a:buSzPts val="1500"/>
              <a:buNone/>
            </a:pPr>
            <a:r>
              <a:t/>
            </a:r>
            <a:endParaRPr>
              <a:solidFill>
                <a:schemeClr val="dk1"/>
              </a:solidFill>
            </a:endParaRPr>
          </a:p>
        </p:txBody>
      </p:sp>
      <p:pic>
        <p:nvPicPr>
          <p:cNvPr id="278" name="Google Shape;278;p39"/>
          <p:cNvPicPr preferRelativeResize="0"/>
          <p:nvPr/>
        </p:nvPicPr>
        <p:blipFill>
          <a:blip r:embed="rId3">
            <a:alphaModFix/>
          </a:blip>
          <a:stretch>
            <a:fillRect/>
          </a:stretch>
        </p:blipFill>
        <p:spPr>
          <a:xfrm>
            <a:off x="6759350" y="545000"/>
            <a:ext cx="1912826" cy="1912826"/>
          </a:xfrm>
          <a:prstGeom prst="rect">
            <a:avLst/>
          </a:prstGeom>
          <a:noFill/>
          <a:ln>
            <a:noFill/>
          </a:ln>
        </p:spPr>
      </p:pic>
      <p:sp>
        <p:nvSpPr>
          <p:cNvPr id="279" name="Google Shape;279;p39"/>
          <p:cNvSpPr txBox="1"/>
          <p:nvPr/>
        </p:nvSpPr>
        <p:spPr>
          <a:xfrm>
            <a:off x="6599650" y="2639850"/>
            <a:ext cx="2245500" cy="7233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000" u="sng">
                <a:solidFill>
                  <a:schemeClr val="accent5"/>
                </a:solidFill>
                <a:latin typeface="Montserrat"/>
                <a:ea typeface="Montserrat"/>
                <a:cs typeface="Montserrat"/>
                <a:sym typeface="Montserrat"/>
                <a:hlinkClick r:id="rId4">
                  <a:extLst>
                    <a:ext uri="{A12FA001-AC4F-418D-AE19-62706E023703}">
                      <ahyp:hlinkClr val="tx"/>
                    </a:ext>
                  </a:extLst>
                </a:hlinkClick>
              </a:rPr>
              <a:t>https://academy.bloomreach.com/engagement-housekeeping-best-practices</a:t>
            </a:r>
            <a:endParaRPr sz="900">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0"/>
          <p:cNvSpPr txBox="1"/>
          <p:nvPr>
            <p:ph type="title"/>
          </p:nvPr>
        </p:nvSpPr>
        <p:spPr>
          <a:xfrm>
            <a:off x="926700" y="445025"/>
            <a:ext cx="7906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lang="en"/>
              <a:t>Audit as a Service</a:t>
            </a:r>
            <a:endParaRPr/>
          </a:p>
          <a:p>
            <a:pPr indent="0" lvl="0" marL="0" rtl="0" algn="l">
              <a:lnSpc>
                <a:spcPct val="100000"/>
              </a:lnSpc>
              <a:spcBef>
                <a:spcPts val="0"/>
              </a:spcBef>
              <a:spcAft>
                <a:spcPts val="0"/>
              </a:spcAft>
              <a:buSzPts val="2800"/>
              <a:buNone/>
            </a:pPr>
            <a:r>
              <a:rPr b="0" lang="en" sz="1200">
                <a:solidFill>
                  <a:schemeClr val="dk1"/>
                </a:solidFill>
              </a:rPr>
              <a:t>A service to enable clients to efficiently manage their projects and help them activate data to drive value and business efficiency. </a:t>
            </a:r>
            <a:endParaRPr b="0" sz="1200">
              <a:solidFill>
                <a:schemeClr val="dk1"/>
              </a:solidFill>
            </a:endParaRPr>
          </a:p>
          <a:p>
            <a:pPr indent="0" lvl="0" marL="0" rtl="0" algn="l">
              <a:lnSpc>
                <a:spcPct val="100000"/>
              </a:lnSpc>
              <a:spcBef>
                <a:spcPts val="0"/>
              </a:spcBef>
              <a:spcAft>
                <a:spcPts val="0"/>
              </a:spcAft>
              <a:buSzPts val="2800"/>
              <a:buNone/>
            </a:pPr>
            <a:r>
              <a:t/>
            </a:r>
            <a:endParaRPr b="0"/>
          </a:p>
        </p:txBody>
      </p:sp>
      <p:sp>
        <p:nvSpPr>
          <p:cNvPr id="285" name="Google Shape;285;p40"/>
          <p:cNvSpPr/>
          <p:nvPr/>
        </p:nvSpPr>
        <p:spPr>
          <a:xfrm rot="5400000">
            <a:off x="1493199" y="1084400"/>
            <a:ext cx="1352400" cy="2187900"/>
          </a:xfrm>
          <a:prstGeom prst="rtTriangle">
            <a:avLst/>
          </a:prstGeom>
          <a:solidFill>
            <a:srgbClr val="FFD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0"/>
          <p:cNvSpPr/>
          <p:nvPr/>
        </p:nvSpPr>
        <p:spPr>
          <a:xfrm>
            <a:off x="1075450" y="2458250"/>
            <a:ext cx="2313900" cy="846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100"/>
              <a:buFont typeface="Arial"/>
              <a:buNone/>
            </a:pPr>
            <a:r>
              <a:t/>
            </a:r>
            <a:endParaRPr b="0" i="0" sz="2100" u="none" cap="none" strike="noStrike">
              <a:solidFill>
                <a:srgbClr val="000000"/>
              </a:solidFill>
              <a:latin typeface="Montserrat"/>
              <a:ea typeface="Montserrat"/>
              <a:cs typeface="Montserrat"/>
              <a:sym typeface="Montserrat"/>
            </a:endParaRPr>
          </a:p>
        </p:txBody>
      </p:sp>
      <p:sp>
        <p:nvSpPr>
          <p:cNvPr id="287" name="Google Shape;287;p40"/>
          <p:cNvSpPr/>
          <p:nvPr/>
        </p:nvSpPr>
        <p:spPr>
          <a:xfrm>
            <a:off x="3447150" y="1417950"/>
            <a:ext cx="5304000" cy="9051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rgbClr val="5BBAC6"/>
                </a:solidFill>
                <a:latin typeface="Montserrat"/>
                <a:ea typeface="Montserrat"/>
                <a:cs typeface="Montserrat"/>
                <a:sym typeface="Montserrat"/>
              </a:rPr>
              <a:t>OVERVIEW</a:t>
            </a:r>
            <a:endParaRPr b="1" i="0" sz="1100" u="none" cap="none" strike="noStrike">
              <a:solidFill>
                <a:srgbClr val="5BBAC6"/>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700"/>
              <a:buFont typeface="Arial"/>
              <a:buNone/>
            </a:pPr>
            <a:r>
              <a:rPr lang="en" sz="900">
                <a:latin typeface="Montserrat"/>
                <a:ea typeface="Montserrat"/>
                <a:cs typeface="Montserrat"/>
                <a:sym typeface="Montserrat"/>
              </a:rPr>
              <a:t>Project hygiene and maintenance is one of the more complex challenges for our customers to solve. This is generally due to lack of knowledge of the data and lack of resources to maintain correct hygiene. These challenges can lead to commercial, business, and compliance risks.</a:t>
            </a:r>
            <a:endParaRPr b="0" i="0" sz="900" u="none" cap="none" strike="noStrike">
              <a:solidFill>
                <a:srgbClr val="000000"/>
              </a:solidFill>
              <a:latin typeface="Montserrat"/>
              <a:ea typeface="Montserrat"/>
              <a:cs typeface="Montserrat"/>
              <a:sym typeface="Montserrat"/>
            </a:endParaRPr>
          </a:p>
        </p:txBody>
      </p:sp>
      <p:sp>
        <p:nvSpPr>
          <p:cNvPr id="288" name="Google Shape;288;p40"/>
          <p:cNvSpPr/>
          <p:nvPr/>
        </p:nvSpPr>
        <p:spPr>
          <a:xfrm>
            <a:off x="3447150" y="2323000"/>
            <a:ext cx="2582100" cy="25251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rgbClr val="5BBAC6"/>
                </a:solidFill>
                <a:latin typeface="Montserrat"/>
                <a:ea typeface="Montserrat"/>
                <a:cs typeface="Montserrat"/>
                <a:sym typeface="Montserrat"/>
              </a:rPr>
              <a:t>KEY </a:t>
            </a:r>
            <a:r>
              <a:rPr b="1" lang="en" sz="1100">
                <a:solidFill>
                  <a:srgbClr val="5BBAC6"/>
                </a:solidFill>
                <a:latin typeface="Montserrat"/>
                <a:ea typeface="Montserrat"/>
                <a:cs typeface="Montserrat"/>
                <a:sym typeface="Montserrat"/>
              </a:rPr>
              <a:t>BENEFITS</a:t>
            </a:r>
            <a:endParaRPr b="1" i="0" sz="1100" u="none" cap="none" strike="noStrike">
              <a:solidFill>
                <a:srgbClr val="5BBAC6"/>
              </a:solidFill>
              <a:latin typeface="Montserrat"/>
              <a:ea typeface="Montserrat"/>
              <a:cs typeface="Montserrat"/>
              <a:sym typeface="Montserrat"/>
            </a:endParaRPr>
          </a:p>
          <a:p>
            <a:pPr indent="0" lvl="0" marL="0" rtl="0" algn="l">
              <a:spcBef>
                <a:spcPts val="0"/>
              </a:spcBef>
              <a:spcAft>
                <a:spcPts val="0"/>
              </a:spcAft>
              <a:buClr>
                <a:srgbClr val="000000"/>
              </a:buClr>
              <a:buSzPts val="800"/>
              <a:buFont typeface="Arial"/>
              <a:buNone/>
            </a:pPr>
            <a:r>
              <a:rPr b="1" lang="en" sz="900">
                <a:solidFill>
                  <a:schemeClr val="dk1"/>
                </a:solidFill>
                <a:highlight>
                  <a:schemeClr val="accent1"/>
                </a:highlight>
                <a:latin typeface="Montserrat"/>
                <a:ea typeface="Montserrat"/>
                <a:cs typeface="Montserrat"/>
                <a:sym typeface="Montserrat"/>
              </a:rPr>
              <a:t>Project health overview </a:t>
            </a:r>
            <a:endParaRPr b="1" sz="900">
              <a:highlight>
                <a:schemeClr val="accent1"/>
              </a:highlight>
              <a:latin typeface="Montserrat"/>
              <a:ea typeface="Montserrat"/>
              <a:cs typeface="Montserrat"/>
              <a:sym typeface="Montserrat"/>
            </a:endParaRPr>
          </a:p>
          <a:p>
            <a:pPr indent="0" lvl="0" marL="0" rtl="0" algn="l">
              <a:lnSpc>
                <a:spcPct val="115000"/>
              </a:lnSpc>
              <a:spcBef>
                <a:spcPts val="0"/>
              </a:spcBef>
              <a:spcAft>
                <a:spcPts val="0"/>
              </a:spcAft>
              <a:buClr>
                <a:srgbClr val="000000"/>
              </a:buClr>
              <a:buSzPts val="800"/>
              <a:buFont typeface="Arial"/>
              <a:buNone/>
            </a:pPr>
            <a:r>
              <a:rPr lang="en" sz="900">
                <a:solidFill>
                  <a:srgbClr val="1C1733"/>
                </a:solidFill>
                <a:highlight>
                  <a:schemeClr val="lt1"/>
                </a:highlight>
                <a:latin typeface="Montserrat"/>
                <a:ea typeface="Montserrat"/>
                <a:cs typeface="Montserrat"/>
                <a:sym typeface="Montserrat"/>
              </a:rPr>
              <a:t>We work to create a general overview of the health of your project and compare it to similar clients.</a:t>
            </a:r>
            <a:endParaRPr sz="900">
              <a:solidFill>
                <a:srgbClr val="1C1733"/>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Clr>
                <a:srgbClr val="000000"/>
              </a:buClr>
              <a:buSzPts val="800"/>
              <a:buFont typeface="Arial"/>
              <a:buNone/>
            </a:pPr>
            <a:r>
              <a:t/>
            </a:r>
            <a:endParaRPr sz="900">
              <a:solidFill>
                <a:srgbClr val="1C1733"/>
              </a:solidFill>
              <a:highlight>
                <a:schemeClr val="lt1"/>
              </a:highlight>
              <a:latin typeface="Montserrat"/>
              <a:ea typeface="Montserrat"/>
              <a:cs typeface="Montserrat"/>
              <a:sym typeface="Montserrat"/>
            </a:endParaRPr>
          </a:p>
          <a:p>
            <a:pPr indent="0" lvl="0" marL="0" rtl="0" algn="l">
              <a:spcBef>
                <a:spcPts val="0"/>
              </a:spcBef>
              <a:spcAft>
                <a:spcPts val="0"/>
              </a:spcAft>
              <a:buClr>
                <a:srgbClr val="000000"/>
              </a:buClr>
              <a:buSzPts val="800"/>
              <a:buFont typeface="Arial"/>
              <a:buNone/>
            </a:pPr>
            <a:r>
              <a:rPr b="1" lang="en" sz="900">
                <a:solidFill>
                  <a:schemeClr val="dk1"/>
                </a:solidFill>
                <a:highlight>
                  <a:schemeClr val="accent1"/>
                </a:highlight>
                <a:latin typeface="Montserrat"/>
                <a:ea typeface="Montserrat"/>
                <a:cs typeface="Montserrat"/>
                <a:sym typeface="Montserrat"/>
              </a:rPr>
              <a:t>Identify data issues</a:t>
            </a:r>
            <a:endParaRPr sz="900">
              <a:highlight>
                <a:schemeClr val="accent1"/>
              </a:highlight>
              <a:latin typeface="Montserrat"/>
              <a:ea typeface="Montserrat"/>
              <a:cs typeface="Montserrat"/>
              <a:sym typeface="Montserrat"/>
            </a:endParaRPr>
          </a:p>
          <a:p>
            <a:pPr indent="0" lvl="0" marL="0" rtl="0" algn="l">
              <a:lnSpc>
                <a:spcPct val="115000"/>
              </a:lnSpc>
              <a:spcBef>
                <a:spcPts val="0"/>
              </a:spcBef>
              <a:spcAft>
                <a:spcPts val="0"/>
              </a:spcAft>
              <a:buClr>
                <a:srgbClr val="000000"/>
              </a:buClr>
              <a:buSzPts val="800"/>
              <a:buFont typeface="Arial"/>
              <a:buNone/>
            </a:pPr>
            <a:r>
              <a:rPr lang="en" sz="900">
                <a:solidFill>
                  <a:schemeClr val="dk1"/>
                </a:solidFill>
                <a:latin typeface="Montserrat"/>
                <a:ea typeface="Montserrat"/>
                <a:cs typeface="Montserrat"/>
                <a:sym typeface="Montserrat"/>
              </a:rPr>
              <a:t>We will identify data issues by running a full data audit on your project.</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rgbClr val="000000"/>
              </a:buClr>
              <a:buSzPts val="800"/>
              <a:buFont typeface="Arial"/>
              <a:buNone/>
            </a:pPr>
            <a:r>
              <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highlight>
                  <a:schemeClr val="accent1"/>
                </a:highlight>
                <a:latin typeface="Montserrat"/>
                <a:ea typeface="Montserrat"/>
                <a:cs typeface="Montserrat"/>
                <a:sym typeface="Montserrat"/>
              </a:rPr>
              <a:t>Get back control of your data</a:t>
            </a:r>
            <a:endParaRPr sz="900">
              <a:solidFill>
                <a:srgbClr val="666666"/>
              </a:solidFill>
              <a:highlight>
                <a:schemeClr val="accent1"/>
              </a:highlight>
              <a:latin typeface="Montserrat Medium"/>
              <a:ea typeface="Montserrat Medium"/>
              <a:cs typeface="Montserrat Medium"/>
              <a:sym typeface="Montserrat Medium"/>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We will update or create a full tracking document so that you and your team are aware of all data coming into the project, and can activate it more efficiently.</a:t>
            </a:r>
            <a:endParaRPr sz="900">
              <a:solidFill>
                <a:schemeClr val="dk1"/>
              </a:solidFill>
              <a:latin typeface="Montserrat"/>
              <a:ea typeface="Montserrat"/>
              <a:cs typeface="Montserrat"/>
              <a:sym typeface="Montserrat"/>
            </a:endParaRPr>
          </a:p>
          <a:p>
            <a:pPr indent="0" lvl="0" marL="0" marR="0" rtl="0" algn="just">
              <a:lnSpc>
                <a:spcPct val="100000"/>
              </a:lnSpc>
              <a:spcBef>
                <a:spcPts val="0"/>
              </a:spcBef>
              <a:spcAft>
                <a:spcPts val="0"/>
              </a:spcAft>
              <a:buClr>
                <a:srgbClr val="000000"/>
              </a:buClr>
              <a:buSzPts val="900"/>
              <a:buFont typeface="Arial"/>
              <a:buNone/>
            </a:pPr>
            <a:r>
              <a:t/>
            </a:r>
            <a:endParaRPr b="1" sz="900">
              <a:solidFill>
                <a:srgbClr val="1C1733"/>
              </a:solidFill>
              <a:highlight>
                <a:srgbClr val="FFD500"/>
              </a:highlight>
              <a:latin typeface="Montserrat"/>
              <a:ea typeface="Montserrat"/>
              <a:cs typeface="Montserrat"/>
              <a:sym typeface="Montserrat"/>
            </a:endParaRPr>
          </a:p>
        </p:txBody>
      </p:sp>
      <p:sp>
        <p:nvSpPr>
          <p:cNvPr id="289" name="Google Shape;289;p40"/>
          <p:cNvSpPr txBox="1"/>
          <p:nvPr/>
        </p:nvSpPr>
        <p:spPr>
          <a:xfrm>
            <a:off x="1144058" y="3151815"/>
            <a:ext cx="2162700" cy="34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Montserrat"/>
                <a:ea typeface="Montserrat"/>
                <a:cs typeface="Montserrat"/>
                <a:sym typeface="Montserrat"/>
              </a:rPr>
              <a:t>Time to implement: 1-</a:t>
            </a:r>
            <a:r>
              <a:rPr lang="en" sz="800">
                <a:latin typeface="Montserrat"/>
                <a:ea typeface="Montserrat"/>
                <a:cs typeface="Montserrat"/>
                <a:sym typeface="Montserrat"/>
              </a:rPr>
              <a:t>4</a:t>
            </a:r>
            <a:r>
              <a:rPr b="0" i="0" lang="en" sz="800" u="none" cap="none" strike="noStrike">
                <a:solidFill>
                  <a:srgbClr val="000000"/>
                </a:solidFill>
                <a:latin typeface="Montserrat"/>
                <a:ea typeface="Montserrat"/>
                <a:cs typeface="Montserrat"/>
                <a:sym typeface="Montserrat"/>
              </a:rPr>
              <a:t> weeks*</a:t>
            </a:r>
            <a:endParaRPr b="0" i="0" sz="800" u="none" cap="none" strike="noStrike">
              <a:solidFill>
                <a:srgbClr val="000000"/>
              </a:solidFill>
              <a:latin typeface="Montserrat"/>
              <a:ea typeface="Montserrat"/>
              <a:cs typeface="Montserrat"/>
              <a:sym typeface="Montserrat"/>
            </a:endParaRPr>
          </a:p>
        </p:txBody>
      </p:sp>
      <p:sp>
        <p:nvSpPr>
          <p:cNvPr id="290" name="Google Shape;290;p40"/>
          <p:cNvSpPr/>
          <p:nvPr/>
        </p:nvSpPr>
        <p:spPr>
          <a:xfrm>
            <a:off x="1232850" y="3410792"/>
            <a:ext cx="388800" cy="99000"/>
          </a:xfrm>
          <a:prstGeom prst="rect">
            <a:avLst/>
          </a:prstGeom>
          <a:solidFill>
            <a:srgbClr val="FFD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ED62F"/>
              </a:solidFill>
              <a:latin typeface="Arial"/>
              <a:ea typeface="Arial"/>
              <a:cs typeface="Arial"/>
              <a:sym typeface="Arial"/>
            </a:endParaRPr>
          </a:p>
        </p:txBody>
      </p:sp>
      <p:sp>
        <p:nvSpPr>
          <p:cNvPr id="291" name="Google Shape;291;p40"/>
          <p:cNvSpPr/>
          <p:nvPr/>
        </p:nvSpPr>
        <p:spPr>
          <a:xfrm>
            <a:off x="2526857" y="3410792"/>
            <a:ext cx="388800" cy="99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ED62F"/>
              </a:solidFill>
              <a:latin typeface="Arial"/>
              <a:ea typeface="Arial"/>
              <a:cs typeface="Arial"/>
              <a:sym typeface="Arial"/>
            </a:endParaRPr>
          </a:p>
        </p:txBody>
      </p:sp>
      <p:sp>
        <p:nvSpPr>
          <p:cNvPr id="292" name="Google Shape;292;p40"/>
          <p:cNvSpPr txBox="1"/>
          <p:nvPr/>
        </p:nvSpPr>
        <p:spPr>
          <a:xfrm>
            <a:off x="1144058" y="3540317"/>
            <a:ext cx="2162700" cy="34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Montserrat"/>
                <a:ea typeface="Montserrat"/>
                <a:cs typeface="Montserrat"/>
                <a:sym typeface="Montserrat"/>
              </a:rPr>
              <a:t>Time to results: 1</a:t>
            </a:r>
            <a:r>
              <a:rPr lang="en" sz="800">
                <a:latin typeface="Montserrat"/>
                <a:ea typeface="Montserrat"/>
                <a:cs typeface="Montserrat"/>
                <a:sym typeface="Montserrat"/>
              </a:rPr>
              <a:t>-3</a:t>
            </a:r>
            <a:r>
              <a:rPr b="0" i="0" lang="en" sz="800" u="none" cap="none" strike="noStrike">
                <a:solidFill>
                  <a:srgbClr val="000000"/>
                </a:solidFill>
                <a:latin typeface="Montserrat"/>
                <a:ea typeface="Montserrat"/>
                <a:cs typeface="Montserrat"/>
                <a:sym typeface="Montserrat"/>
              </a:rPr>
              <a:t> weeks**</a:t>
            </a:r>
            <a:endParaRPr b="0" i="0" sz="800" u="none" cap="none" strike="noStrike">
              <a:solidFill>
                <a:srgbClr val="000000"/>
              </a:solidFill>
              <a:latin typeface="Montserrat"/>
              <a:ea typeface="Montserrat"/>
              <a:cs typeface="Montserrat"/>
              <a:sym typeface="Montserrat"/>
            </a:endParaRPr>
          </a:p>
        </p:txBody>
      </p:sp>
      <p:sp>
        <p:nvSpPr>
          <p:cNvPr id="293" name="Google Shape;293;p40"/>
          <p:cNvSpPr/>
          <p:nvPr/>
        </p:nvSpPr>
        <p:spPr>
          <a:xfrm>
            <a:off x="1232850" y="3826693"/>
            <a:ext cx="388800" cy="99000"/>
          </a:xfrm>
          <a:prstGeom prst="rect">
            <a:avLst/>
          </a:prstGeom>
          <a:solidFill>
            <a:srgbClr val="FFD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ED62F"/>
              </a:solidFill>
              <a:latin typeface="Arial"/>
              <a:ea typeface="Arial"/>
              <a:cs typeface="Arial"/>
              <a:sym typeface="Arial"/>
            </a:endParaRPr>
          </a:p>
        </p:txBody>
      </p:sp>
      <p:sp>
        <p:nvSpPr>
          <p:cNvPr id="294" name="Google Shape;294;p40"/>
          <p:cNvSpPr/>
          <p:nvPr/>
        </p:nvSpPr>
        <p:spPr>
          <a:xfrm>
            <a:off x="1664186" y="3826693"/>
            <a:ext cx="388800" cy="99000"/>
          </a:xfrm>
          <a:prstGeom prst="rect">
            <a:avLst/>
          </a:prstGeom>
          <a:solidFill>
            <a:srgbClr val="FFD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0"/>
          <p:cNvSpPr/>
          <p:nvPr/>
        </p:nvSpPr>
        <p:spPr>
          <a:xfrm>
            <a:off x="2095521" y="3826693"/>
            <a:ext cx="388800" cy="99000"/>
          </a:xfrm>
          <a:prstGeom prst="rect">
            <a:avLst/>
          </a:prstGeom>
          <a:solidFill>
            <a:srgbClr val="FED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0"/>
          <p:cNvSpPr/>
          <p:nvPr/>
        </p:nvSpPr>
        <p:spPr>
          <a:xfrm>
            <a:off x="2526857" y="3826693"/>
            <a:ext cx="388800" cy="990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0"/>
          <p:cNvSpPr/>
          <p:nvPr/>
        </p:nvSpPr>
        <p:spPr>
          <a:xfrm>
            <a:off x="1664175" y="3410792"/>
            <a:ext cx="388800" cy="99000"/>
          </a:xfrm>
          <a:prstGeom prst="rect">
            <a:avLst/>
          </a:prstGeom>
          <a:solidFill>
            <a:srgbClr val="FFD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ED62F"/>
              </a:solidFill>
              <a:latin typeface="Arial"/>
              <a:ea typeface="Arial"/>
              <a:cs typeface="Arial"/>
              <a:sym typeface="Arial"/>
            </a:endParaRPr>
          </a:p>
        </p:txBody>
      </p:sp>
      <p:sp>
        <p:nvSpPr>
          <p:cNvPr id="298" name="Google Shape;298;p40"/>
          <p:cNvSpPr/>
          <p:nvPr/>
        </p:nvSpPr>
        <p:spPr>
          <a:xfrm>
            <a:off x="2095513" y="3410792"/>
            <a:ext cx="388800" cy="99000"/>
          </a:xfrm>
          <a:prstGeom prst="rect">
            <a:avLst/>
          </a:prstGeom>
          <a:solidFill>
            <a:srgbClr val="FFD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ED62F"/>
              </a:solidFill>
              <a:latin typeface="Arial"/>
              <a:ea typeface="Arial"/>
              <a:cs typeface="Arial"/>
              <a:sym typeface="Arial"/>
            </a:endParaRPr>
          </a:p>
        </p:txBody>
      </p:sp>
      <p:pic>
        <p:nvPicPr>
          <p:cNvPr id="299" name="Google Shape;299;p40"/>
          <p:cNvPicPr preferRelativeResize="0"/>
          <p:nvPr/>
        </p:nvPicPr>
        <p:blipFill rotWithShape="1">
          <a:blip r:embed="rId3">
            <a:alphaModFix/>
          </a:blip>
          <a:srcRect b="0" l="0" r="0" t="0"/>
          <a:stretch/>
        </p:blipFill>
        <p:spPr>
          <a:xfrm>
            <a:off x="1232750" y="1627237"/>
            <a:ext cx="1985302" cy="1067475"/>
          </a:xfrm>
          <a:prstGeom prst="rect">
            <a:avLst/>
          </a:prstGeom>
          <a:noFill/>
          <a:ln>
            <a:noFill/>
          </a:ln>
        </p:spPr>
      </p:pic>
      <p:sp>
        <p:nvSpPr>
          <p:cNvPr id="300" name="Google Shape;300;p40"/>
          <p:cNvSpPr txBox="1"/>
          <p:nvPr/>
        </p:nvSpPr>
        <p:spPr>
          <a:xfrm>
            <a:off x="6112197" y="4848125"/>
            <a:ext cx="3031800" cy="3438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r>
              <a:rPr lang="en" sz="600">
                <a:latin typeface="Montserrat"/>
                <a:ea typeface="Montserrat"/>
                <a:cs typeface="Montserrat"/>
                <a:sym typeface="Montserrat"/>
              </a:rPr>
              <a:t>*Dependant on what level of audit is done</a:t>
            </a:r>
            <a:endParaRPr sz="600">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800"/>
              <a:buFont typeface="Arial"/>
              <a:buNone/>
            </a:pPr>
            <a:r>
              <a:rPr lang="en" sz="600">
                <a:latin typeface="Montserrat"/>
                <a:ea typeface="Montserrat"/>
                <a:cs typeface="Montserrat"/>
                <a:sym typeface="Montserrat"/>
              </a:rPr>
              <a:t>**Dependent on which recommendations are actioned</a:t>
            </a:r>
            <a:endParaRPr sz="600">
              <a:latin typeface="Montserrat"/>
              <a:ea typeface="Montserrat"/>
              <a:cs typeface="Montserrat"/>
              <a:sym typeface="Montserrat"/>
            </a:endParaRPr>
          </a:p>
        </p:txBody>
      </p:sp>
      <p:sp>
        <p:nvSpPr>
          <p:cNvPr id="301" name="Google Shape;301;p40"/>
          <p:cNvSpPr/>
          <p:nvPr/>
        </p:nvSpPr>
        <p:spPr>
          <a:xfrm>
            <a:off x="6029250" y="2527300"/>
            <a:ext cx="2582100" cy="23208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900"/>
              <a:buFont typeface="Arial"/>
              <a:buNone/>
            </a:pPr>
            <a:r>
              <a:rPr b="1" lang="en" sz="900">
                <a:solidFill>
                  <a:srgbClr val="1C1733"/>
                </a:solidFill>
                <a:highlight>
                  <a:srgbClr val="FFD500"/>
                </a:highlight>
                <a:latin typeface="Montserrat"/>
                <a:ea typeface="Montserrat"/>
                <a:cs typeface="Montserrat"/>
                <a:sym typeface="Montserrat"/>
              </a:rPr>
              <a:t>Improving time to value</a:t>
            </a:r>
            <a:br>
              <a:rPr b="1" lang="en" sz="900">
                <a:latin typeface="Montserrat"/>
                <a:ea typeface="Montserrat"/>
                <a:cs typeface="Montserrat"/>
                <a:sym typeface="Montserrat"/>
              </a:rPr>
            </a:br>
            <a:r>
              <a:rPr lang="en" sz="900">
                <a:solidFill>
                  <a:schemeClr val="dk1"/>
                </a:solidFill>
                <a:latin typeface="Montserrat"/>
                <a:ea typeface="Montserrat"/>
                <a:cs typeface="Montserrat"/>
                <a:sym typeface="Montserrat"/>
              </a:rPr>
              <a:t>We will ensure that project data mapping is correctly configured to enable full customer profile overview history and ensure new P&amp;P scenarios drive value from the moment they’re launched.</a:t>
            </a:r>
            <a:endParaRPr sz="900">
              <a:solidFill>
                <a:schemeClr val="dk1"/>
              </a:solidFill>
              <a:latin typeface="Montserrat"/>
              <a:ea typeface="Montserrat"/>
              <a:cs typeface="Montserrat"/>
              <a:sym typeface="Montserrat"/>
            </a:endParaRPr>
          </a:p>
          <a:p>
            <a:pPr indent="0" lvl="0" marL="0" marR="0" rtl="0" algn="just">
              <a:lnSpc>
                <a:spcPct val="100000"/>
              </a:lnSpc>
              <a:spcBef>
                <a:spcPts val="0"/>
              </a:spcBef>
              <a:spcAft>
                <a:spcPts val="0"/>
              </a:spcAft>
              <a:buClr>
                <a:srgbClr val="000000"/>
              </a:buClr>
              <a:buSzPts val="900"/>
              <a:buFont typeface="Arial"/>
              <a:buNone/>
            </a:pPr>
            <a:r>
              <a:t/>
            </a:r>
            <a:endParaRPr sz="900">
              <a:latin typeface="Montserrat"/>
              <a:ea typeface="Montserrat"/>
              <a:cs typeface="Montserrat"/>
              <a:sym typeface="Montserrat"/>
            </a:endParaRPr>
          </a:p>
          <a:p>
            <a:pPr indent="0" lvl="0" marL="0" marR="0" rtl="0" algn="just">
              <a:lnSpc>
                <a:spcPct val="100000"/>
              </a:lnSpc>
              <a:spcBef>
                <a:spcPts val="0"/>
              </a:spcBef>
              <a:spcAft>
                <a:spcPts val="0"/>
              </a:spcAft>
              <a:buClr>
                <a:srgbClr val="000000"/>
              </a:buClr>
              <a:buSzPts val="900"/>
              <a:buFont typeface="Arial"/>
              <a:buNone/>
            </a:pPr>
            <a:r>
              <a:rPr b="1" lang="en" sz="900">
                <a:solidFill>
                  <a:srgbClr val="1C1733"/>
                </a:solidFill>
                <a:highlight>
                  <a:srgbClr val="FFD500"/>
                </a:highlight>
                <a:latin typeface="Montserrat"/>
                <a:ea typeface="Montserrat"/>
                <a:cs typeface="Montserrat"/>
                <a:sym typeface="Montserrat"/>
              </a:rPr>
              <a:t>Controlling the cost</a:t>
            </a:r>
            <a:br>
              <a:rPr lang="en" sz="900">
                <a:latin typeface="Montserrat"/>
                <a:ea typeface="Montserrat"/>
                <a:cs typeface="Montserrat"/>
                <a:sym typeface="Montserrat"/>
              </a:rPr>
            </a:br>
            <a:r>
              <a:rPr lang="en" sz="900">
                <a:solidFill>
                  <a:schemeClr val="accent4"/>
                </a:solidFill>
                <a:latin typeface="Montserrat"/>
                <a:ea typeface="Montserrat"/>
                <a:cs typeface="Montserrat"/>
                <a:sym typeface="Montserrat"/>
              </a:rPr>
              <a:t>We will work with you to review and implement recommended data expiration metrics and event usage.</a:t>
            </a:r>
            <a:endParaRPr sz="900">
              <a:solidFill>
                <a:schemeClr val="accent4"/>
              </a:solidFill>
              <a:latin typeface="Montserrat"/>
              <a:ea typeface="Montserrat"/>
              <a:cs typeface="Montserrat"/>
              <a:sym typeface="Montserrat"/>
            </a:endParaRPr>
          </a:p>
          <a:p>
            <a:pPr indent="0" lvl="0" marL="0" marR="0" rtl="0" algn="just">
              <a:lnSpc>
                <a:spcPct val="100000"/>
              </a:lnSpc>
              <a:spcBef>
                <a:spcPts val="0"/>
              </a:spcBef>
              <a:spcAft>
                <a:spcPts val="0"/>
              </a:spcAft>
              <a:buClr>
                <a:srgbClr val="000000"/>
              </a:buClr>
              <a:buSzPts val="900"/>
              <a:buFont typeface="Arial"/>
              <a:buNone/>
            </a:pPr>
            <a:r>
              <a:t/>
            </a:r>
            <a:endParaRPr sz="900">
              <a:latin typeface="Montserrat"/>
              <a:ea typeface="Montserrat"/>
              <a:cs typeface="Montserrat"/>
              <a:sym typeface="Montserrat"/>
            </a:endParaRPr>
          </a:p>
          <a:p>
            <a:pPr indent="0" lvl="0" marL="0" marR="0" rtl="0" algn="just">
              <a:lnSpc>
                <a:spcPct val="100000"/>
              </a:lnSpc>
              <a:spcBef>
                <a:spcPts val="0"/>
              </a:spcBef>
              <a:spcAft>
                <a:spcPts val="0"/>
              </a:spcAft>
              <a:buClr>
                <a:srgbClr val="000000"/>
              </a:buClr>
              <a:buSzPts val="900"/>
              <a:buFont typeface="Arial"/>
              <a:buNone/>
            </a:pPr>
            <a:r>
              <a:rPr b="1" lang="en" sz="900">
                <a:solidFill>
                  <a:srgbClr val="1C1733"/>
                </a:solidFill>
                <a:highlight>
                  <a:srgbClr val="FFD500"/>
                </a:highlight>
                <a:latin typeface="Montserrat"/>
                <a:ea typeface="Montserrat"/>
                <a:cs typeface="Montserrat"/>
                <a:sym typeface="Montserrat"/>
              </a:rPr>
              <a:t>Data Fixing</a:t>
            </a:r>
            <a:r>
              <a:rPr b="1" i="0" lang="en" sz="900" u="none" cap="none" strike="noStrike">
                <a:solidFill>
                  <a:srgbClr val="000000"/>
                </a:solidFill>
                <a:latin typeface="Montserrat"/>
                <a:ea typeface="Montserrat"/>
                <a:cs typeface="Montserrat"/>
                <a:sym typeface="Montserrat"/>
              </a:rPr>
              <a:t> </a:t>
            </a:r>
            <a:br>
              <a:rPr lang="en" sz="900">
                <a:latin typeface="Montserrat"/>
                <a:ea typeface="Montserrat"/>
                <a:cs typeface="Montserrat"/>
                <a:sym typeface="Montserrat"/>
              </a:rPr>
            </a:br>
            <a:r>
              <a:rPr lang="en" sz="900">
                <a:solidFill>
                  <a:schemeClr val="accent4"/>
                </a:solidFill>
                <a:latin typeface="Montserrat"/>
                <a:ea typeface="Montserrat"/>
                <a:cs typeface="Montserrat"/>
                <a:sym typeface="Montserrat"/>
              </a:rPr>
              <a:t>We will create one-off system scenarios to fix the most common data issues, such as attribute duplication.</a:t>
            </a:r>
            <a:endParaRPr b="0" i="0" sz="900" u="none" cap="none" strike="noStrike">
              <a:solidFill>
                <a:schemeClr val="accent4"/>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Montserrat"/>
              <a:ea typeface="Montserrat"/>
              <a:cs typeface="Montserrat"/>
              <a:sym typeface="Montserrat"/>
            </a:endParaRPr>
          </a:p>
        </p:txBody>
      </p:sp>
      <p:pic>
        <p:nvPicPr>
          <p:cNvPr id="302" name="Google Shape;302;p40"/>
          <p:cNvPicPr preferRelativeResize="0"/>
          <p:nvPr/>
        </p:nvPicPr>
        <p:blipFill>
          <a:blip r:embed="rId4">
            <a:alphaModFix/>
          </a:blip>
          <a:stretch>
            <a:fillRect/>
          </a:stretch>
        </p:blipFill>
        <p:spPr>
          <a:xfrm>
            <a:off x="926700" y="1417950"/>
            <a:ext cx="2313899" cy="1666016"/>
          </a:xfrm>
          <a:prstGeom prst="rect">
            <a:avLst/>
          </a:prstGeom>
          <a:noFill/>
          <a:ln>
            <a:noFill/>
          </a:ln>
        </p:spPr>
      </p:pic>
      <p:sp>
        <p:nvSpPr>
          <p:cNvPr id="303" name="Google Shape;303;p40"/>
          <p:cNvSpPr txBox="1"/>
          <p:nvPr/>
        </p:nvSpPr>
        <p:spPr>
          <a:xfrm>
            <a:off x="789925" y="4120200"/>
            <a:ext cx="30000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solidFill>
                  <a:schemeClr val="dk1"/>
                </a:solidFill>
                <a:latin typeface="Montserrat"/>
                <a:ea typeface="Montserrat"/>
                <a:cs typeface="Montserrat"/>
                <a:sym typeface="Montserrat"/>
              </a:rPr>
              <a:t>Basic Package: 20 MH</a:t>
            </a:r>
            <a:endParaRPr b="1"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000">
                <a:solidFill>
                  <a:schemeClr val="dk1"/>
                </a:solidFill>
                <a:latin typeface="Montserrat"/>
                <a:ea typeface="Montserrat"/>
                <a:cs typeface="Montserrat"/>
                <a:sym typeface="Montserrat"/>
              </a:rPr>
              <a:t>Intermediate Package: 40 MH</a:t>
            </a:r>
            <a:endParaRPr b="1"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000">
                <a:solidFill>
                  <a:schemeClr val="dk1"/>
                </a:solidFill>
                <a:latin typeface="Montserrat"/>
                <a:ea typeface="Montserrat"/>
                <a:cs typeface="Montserrat"/>
                <a:sym typeface="Montserrat"/>
              </a:rPr>
              <a:t>Advanced Package: Custom</a:t>
            </a:r>
            <a:endParaRPr b="1" sz="1000">
              <a:solidFill>
                <a:schemeClr val="dk1"/>
              </a:solidFill>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1"/>
          <p:cNvSpPr txBox="1"/>
          <p:nvPr>
            <p:ph type="title"/>
          </p:nvPr>
        </p:nvSpPr>
        <p:spPr>
          <a:xfrm>
            <a:off x="685800" y="445025"/>
            <a:ext cx="5761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Q&amp;A and final notes</a:t>
            </a:r>
            <a:endParaRPr>
              <a:solidFill>
                <a:schemeClr val="dk1"/>
              </a:solidFill>
            </a:endParaRPr>
          </a:p>
        </p:txBody>
      </p:sp>
      <p:sp>
        <p:nvSpPr>
          <p:cNvPr id="309" name="Google Shape;309;p41"/>
          <p:cNvSpPr txBox="1"/>
          <p:nvPr>
            <p:ph idx="1" type="body"/>
          </p:nvPr>
        </p:nvSpPr>
        <p:spPr>
          <a:xfrm>
            <a:off x="685800" y="1304525"/>
            <a:ext cx="5761500" cy="3264300"/>
          </a:xfrm>
          <a:prstGeom prst="rect">
            <a:avLst/>
          </a:prstGeom>
          <a:noFill/>
          <a:ln>
            <a:noFill/>
          </a:ln>
        </p:spPr>
        <p:txBody>
          <a:bodyPr anchorCtr="0" anchor="t" bIns="91425" lIns="91425" spcFirstLastPara="1" rIns="91425" wrap="square" tIns="91425">
            <a:noAutofit/>
          </a:bodyPr>
          <a:lstStyle/>
          <a:p>
            <a:pPr indent="-323850" lvl="0" marL="457200" rtl="0" algn="l">
              <a:lnSpc>
                <a:spcPct val="125000"/>
              </a:lnSpc>
              <a:spcBef>
                <a:spcPts val="0"/>
              </a:spcBef>
              <a:spcAft>
                <a:spcPts val="0"/>
              </a:spcAft>
              <a:buClr>
                <a:schemeClr val="dk1"/>
              </a:buClr>
              <a:buSzPts val="1500"/>
              <a:buChar char="●"/>
            </a:pPr>
            <a:r>
              <a:rPr lang="en">
                <a:solidFill>
                  <a:schemeClr val="dk1"/>
                </a:solidFill>
              </a:rPr>
              <a:t>Go to slido.com and enter </a:t>
            </a:r>
            <a:r>
              <a:rPr b="1" lang="en">
                <a:solidFill>
                  <a:schemeClr val="accent2"/>
                </a:solidFill>
              </a:rPr>
              <a:t>#bestpractices2023</a:t>
            </a:r>
            <a:endParaRPr b="1">
              <a:solidFill>
                <a:schemeClr val="accent2"/>
              </a:solidFill>
            </a:endParaRPr>
          </a:p>
          <a:p>
            <a:pPr indent="-323850" lvl="0" marL="457200" rtl="0" algn="l">
              <a:lnSpc>
                <a:spcPct val="125000"/>
              </a:lnSpc>
              <a:spcBef>
                <a:spcPts val="800"/>
              </a:spcBef>
              <a:spcAft>
                <a:spcPts val="0"/>
              </a:spcAft>
              <a:buClr>
                <a:schemeClr val="dk1"/>
              </a:buClr>
              <a:buSzPts val="1500"/>
              <a:buChar char="●"/>
            </a:pPr>
            <a:r>
              <a:rPr lang="en">
                <a:solidFill>
                  <a:schemeClr val="dk1"/>
                </a:solidFill>
              </a:rPr>
              <a:t>OR click on the link in the chat</a:t>
            </a:r>
            <a:endParaRPr>
              <a:solidFill>
                <a:schemeClr val="dk1"/>
              </a:solidFill>
            </a:endParaRPr>
          </a:p>
          <a:p>
            <a:pPr indent="-323850" lvl="0" marL="457200" rtl="0" algn="l">
              <a:lnSpc>
                <a:spcPct val="125000"/>
              </a:lnSpc>
              <a:spcBef>
                <a:spcPts val="800"/>
              </a:spcBef>
              <a:spcAft>
                <a:spcPts val="0"/>
              </a:spcAft>
              <a:buClr>
                <a:schemeClr val="dk1"/>
              </a:buClr>
              <a:buSzPts val="1500"/>
              <a:buChar char="●"/>
            </a:pPr>
            <a:r>
              <a:rPr lang="en">
                <a:solidFill>
                  <a:schemeClr val="dk1"/>
                </a:solidFill>
              </a:rPr>
              <a:t>OR scan the QR code</a:t>
            </a:r>
            <a:endParaRPr>
              <a:solidFill>
                <a:schemeClr val="dk1"/>
              </a:solidFill>
            </a:endParaRPr>
          </a:p>
          <a:p>
            <a:pPr indent="0" lvl="0" marL="0" rtl="0" algn="l">
              <a:lnSpc>
                <a:spcPct val="125000"/>
              </a:lnSpc>
              <a:spcBef>
                <a:spcPts val="0"/>
              </a:spcBef>
              <a:spcAft>
                <a:spcPts val="0"/>
              </a:spcAft>
              <a:buSzPts val="1500"/>
              <a:buNone/>
            </a:pPr>
            <a:r>
              <a:t/>
            </a:r>
            <a:endParaRPr>
              <a:solidFill>
                <a:schemeClr val="dk1"/>
              </a:solidFill>
            </a:endParaRPr>
          </a:p>
          <a:p>
            <a:pPr indent="-323850" lvl="0" marL="457200" rtl="0" algn="l">
              <a:lnSpc>
                <a:spcPct val="125000"/>
              </a:lnSpc>
              <a:spcBef>
                <a:spcPts val="0"/>
              </a:spcBef>
              <a:spcAft>
                <a:spcPts val="0"/>
              </a:spcAft>
              <a:buClr>
                <a:schemeClr val="dk1"/>
              </a:buClr>
              <a:buSzPts val="1500"/>
              <a:buChar char="●"/>
            </a:pPr>
            <a:r>
              <a:rPr b="1" lang="en">
                <a:solidFill>
                  <a:schemeClr val="dk1"/>
                </a:solidFill>
              </a:rPr>
              <a:t>Ask any questions!</a:t>
            </a:r>
            <a:endParaRPr b="1">
              <a:solidFill>
                <a:schemeClr val="dk1"/>
              </a:solidFill>
            </a:endParaRPr>
          </a:p>
          <a:p>
            <a:pPr indent="0" lvl="0" marL="457200" rtl="0" algn="l">
              <a:lnSpc>
                <a:spcPct val="125000"/>
              </a:lnSpc>
              <a:spcBef>
                <a:spcPts val="0"/>
              </a:spcBef>
              <a:spcAft>
                <a:spcPts val="0"/>
              </a:spcAft>
              <a:buNone/>
            </a:pPr>
            <a:r>
              <a:t/>
            </a:r>
            <a:endParaRPr b="1">
              <a:solidFill>
                <a:schemeClr val="dk1"/>
              </a:solidFill>
            </a:endParaRPr>
          </a:p>
          <a:p>
            <a:pPr indent="-323850" lvl="0" marL="457200" rtl="0" algn="l">
              <a:lnSpc>
                <a:spcPct val="125000"/>
              </a:lnSpc>
              <a:spcBef>
                <a:spcPts val="0"/>
              </a:spcBef>
              <a:spcAft>
                <a:spcPts val="0"/>
              </a:spcAft>
              <a:buClr>
                <a:schemeClr val="dk1"/>
              </a:buClr>
              <a:buSzPts val="1500"/>
              <a:buChar char="●"/>
            </a:pPr>
            <a:r>
              <a:rPr b="1" lang="en">
                <a:solidFill>
                  <a:schemeClr val="dk1"/>
                </a:solidFill>
              </a:rPr>
              <a:t>Please give us feedback in the poll</a:t>
            </a:r>
            <a:br>
              <a:rPr b="1" lang="en">
                <a:solidFill>
                  <a:schemeClr val="dk1"/>
                </a:solidFill>
              </a:rPr>
            </a:br>
            <a:endParaRPr b="1">
              <a:solidFill>
                <a:schemeClr val="dk1"/>
              </a:solidFill>
            </a:endParaRPr>
          </a:p>
          <a:p>
            <a:pPr indent="-323850" lvl="0" marL="457200" rtl="0" algn="l">
              <a:lnSpc>
                <a:spcPct val="125000"/>
              </a:lnSpc>
              <a:spcBef>
                <a:spcPts val="0"/>
              </a:spcBef>
              <a:spcAft>
                <a:spcPts val="0"/>
              </a:spcAft>
              <a:buClr>
                <a:schemeClr val="dk1"/>
              </a:buClr>
              <a:buSzPts val="1500"/>
              <a:buChar char="●"/>
            </a:pPr>
            <a:r>
              <a:rPr b="1" lang="en">
                <a:solidFill>
                  <a:schemeClr val="dk1"/>
                </a:solidFill>
              </a:rPr>
              <a:t>Next session in March - Plug &amp; Play use cases Library</a:t>
            </a:r>
            <a:br>
              <a:rPr b="1" lang="en">
                <a:solidFill>
                  <a:schemeClr val="dk1"/>
                </a:solidFill>
              </a:rPr>
            </a:br>
            <a:endParaRPr b="1">
              <a:solidFill>
                <a:schemeClr val="dk1"/>
              </a:solidFill>
            </a:endParaRPr>
          </a:p>
          <a:p>
            <a:pPr indent="0" lvl="0" marL="0" rtl="0" algn="l">
              <a:lnSpc>
                <a:spcPct val="125000"/>
              </a:lnSpc>
              <a:spcBef>
                <a:spcPts val="0"/>
              </a:spcBef>
              <a:spcAft>
                <a:spcPts val="0"/>
              </a:spcAft>
              <a:buSzPts val="1500"/>
              <a:buNone/>
            </a:pPr>
            <a:r>
              <a:t/>
            </a:r>
            <a:endParaRPr>
              <a:solidFill>
                <a:schemeClr val="dk1"/>
              </a:solidFill>
            </a:endParaRPr>
          </a:p>
          <a:p>
            <a:pPr indent="0" lvl="0" marL="0" rtl="0" algn="l">
              <a:lnSpc>
                <a:spcPct val="125000"/>
              </a:lnSpc>
              <a:spcBef>
                <a:spcPts val="0"/>
              </a:spcBef>
              <a:spcAft>
                <a:spcPts val="0"/>
              </a:spcAft>
              <a:buSzPts val="1500"/>
              <a:buNone/>
            </a:pPr>
            <a:r>
              <a:t/>
            </a:r>
            <a:endParaRPr>
              <a:solidFill>
                <a:schemeClr val="dk1"/>
              </a:solidFill>
            </a:endParaRPr>
          </a:p>
        </p:txBody>
      </p:sp>
      <p:pic>
        <p:nvPicPr>
          <p:cNvPr id="310" name="Google Shape;310;p41"/>
          <p:cNvPicPr preferRelativeResize="0"/>
          <p:nvPr/>
        </p:nvPicPr>
        <p:blipFill rotWithShape="1">
          <a:blip r:embed="rId3">
            <a:alphaModFix/>
          </a:blip>
          <a:srcRect b="0" l="0" r="0" t="0"/>
          <a:stretch/>
        </p:blipFill>
        <p:spPr>
          <a:xfrm>
            <a:off x="5966825" y="601475"/>
            <a:ext cx="572701" cy="572701"/>
          </a:xfrm>
          <a:prstGeom prst="rect">
            <a:avLst/>
          </a:prstGeom>
          <a:noFill/>
          <a:ln>
            <a:noFill/>
          </a:ln>
        </p:spPr>
      </p:pic>
      <p:pic>
        <p:nvPicPr>
          <p:cNvPr id="311" name="Google Shape;311;p41"/>
          <p:cNvPicPr preferRelativeResize="0"/>
          <p:nvPr/>
        </p:nvPicPr>
        <p:blipFill>
          <a:blip r:embed="rId4">
            <a:alphaModFix/>
          </a:blip>
          <a:stretch>
            <a:fillRect/>
          </a:stretch>
        </p:blipFill>
        <p:spPr>
          <a:xfrm>
            <a:off x="6682526" y="424850"/>
            <a:ext cx="2299674" cy="22996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2"/>
          <p:cNvSpPr txBox="1"/>
          <p:nvPr>
            <p:ph type="title"/>
          </p:nvPr>
        </p:nvSpPr>
        <p:spPr>
          <a:xfrm>
            <a:off x="860525" y="673550"/>
            <a:ext cx="3796500" cy="379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Happy Clean Up!</a:t>
            </a:r>
            <a:endParaRPr/>
          </a:p>
        </p:txBody>
      </p:sp>
      <p:pic>
        <p:nvPicPr>
          <p:cNvPr id="317" name="Google Shape;317;p42"/>
          <p:cNvPicPr preferRelativeResize="0"/>
          <p:nvPr/>
        </p:nvPicPr>
        <p:blipFill>
          <a:blip r:embed="rId3">
            <a:alphaModFix/>
          </a:blip>
          <a:stretch>
            <a:fillRect/>
          </a:stretch>
        </p:blipFill>
        <p:spPr>
          <a:xfrm>
            <a:off x="958575" y="1910850"/>
            <a:ext cx="1042826" cy="243025"/>
          </a:xfrm>
          <a:prstGeom prst="rect">
            <a:avLst/>
          </a:prstGeom>
          <a:noFill/>
          <a:ln>
            <a:noFill/>
          </a:ln>
        </p:spPr>
      </p:pic>
      <p:pic>
        <p:nvPicPr>
          <p:cNvPr id="318" name="Google Shape;318;p42"/>
          <p:cNvPicPr preferRelativeResize="0"/>
          <p:nvPr/>
        </p:nvPicPr>
        <p:blipFill>
          <a:blip r:embed="rId4">
            <a:alphaModFix/>
          </a:blip>
          <a:stretch>
            <a:fillRect/>
          </a:stretch>
        </p:blipFill>
        <p:spPr>
          <a:xfrm>
            <a:off x="4651000" y="673550"/>
            <a:ext cx="3796374" cy="37963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9"/>
          <p:cNvSpPr txBox="1"/>
          <p:nvPr>
            <p:ph type="title"/>
          </p:nvPr>
        </p:nvSpPr>
        <p:spPr>
          <a:xfrm>
            <a:off x="685800" y="445025"/>
            <a:ext cx="5761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Sli.do</a:t>
            </a:r>
            <a:endParaRPr>
              <a:solidFill>
                <a:schemeClr val="dk1"/>
              </a:solidFill>
            </a:endParaRPr>
          </a:p>
        </p:txBody>
      </p:sp>
      <p:sp>
        <p:nvSpPr>
          <p:cNvPr id="61" name="Google Shape;61;p9"/>
          <p:cNvSpPr txBox="1"/>
          <p:nvPr>
            <p:ph idx="1" type="body"/>
          </p:nvPr>
        </p:nvSpPr>
        <p:spPr>
          <a:xfrm>
            <a:off x="685800" y="1304525"/>
            <a:ext cx="5761500" cy="3264300"/>
          </a:xfrm>
          <a:prstGeom prst="rect">
            <a:avLst/>
          </a:prstGeom>
          <a:noFill/>
          <a:ln>
            <a:noFill/>
          </a:ln>
        </p:spPr>
        <p:txBody>
          <a:bodyPr anchorCtr="0" anchor="t" bIns="91425" lIns="91425" spcFirstLastPara="1" rIns="91425" wrap="square" tIns="91425">
            <a:noAutofit/>
          </a:bodyPr>
          <a:lstStyle/>
          <a:p>
            <a:pPr indent="-323850" lvl="0" marL="457200" rtl="0" algn="l">
              <a:lnSpc>
                <a:spcPct val="125000"/>
              </a:lnSpc>
              <a:spcBef>
                <a:spcPts val="0"/>
              </a:spcBef>
              <a:spcAft>
                <a:spcPts val="0"/>
              </a:spcAft>
              <a:buClr>
                <a:schemeClr val="dk1"/>
              </a:buClr>
              <a:buSzPts val="1500"/>
              <a:buChar char="●"/>
            </a:pPr>
            <a:r>
              <a:rPr lang="en">
                <a:solidFill>
                  <a:schemeClr val="dk1"/>
                </a:solidFill>
              </a:rPr>
              <a:t>Go to slido.com and enter </a:t>
            </a:r>
            <a:r>
              <a:rPr b="1" lang="en">
                <a:solidFill>
                  <a:schemeClr val="accent2"/>
                </a:solidFill>
              </a:rPr>
              <a:t>#bestpractices2023</a:t>
            </a:r>
            <a:endParaRPr b="1">
              <a:solidFill>
                <a:schemeClr val="accent2"/>
              </a:solidFill>
            </a:endParaRPr>
          </a:p>
          <a:p>
            <a:pPr indent="-323850" lvl="0" marL="457200" rtl="0" algn="l">
              <a:lnSpc>
                <a:spcPct val="125000"/>
              </a:lnSpc>
              <a:spcBef>
                <a:spcPts val="800"/>
              </a:spcBef>
              <a:spcAft>
                <a:spcPts val="0"/>
              </a:spcAft>
              <a:buClr>
                <a:schemeClr val="dk1"/>
              </a:buClr>
              <a:buSzPts val="1500"/>
              <a:buChar char="●"/>
            </a:pPr>
            <a:r>
              <a:rPr lang="en">
                <a:solidFill>
                  <a:schemeClr val="dk1"/>
                </a:solidFill>
              </a:rPr>
              <a:t>OR click on the link in the chat</a:t>
            </a:r>
            <a:endParaRPr>
              <a:solidFill>
                <a:schemeClr val="dk1"/>
              </a:solidFill>
            </a:endParaRPr>
          </a:p>
          <a:p>
            <a:pPr indent="-323850" lvl="0" marL="457200" rtl="0" algn="l">
              <a:lnSpc>
                <a:spcPct val="125000"/>
              </a:lnSpc>
              <a:spcBef>
                <a:spcPts val="800"/>
              </a:spcBef>
              <a:spcAft>
                <a:spcPts val="0"/>
              </a:spcAft>
              <a:buClr>
                <a:schemeClr val="dk1"/>
              </a:buClr>
              <a:buSzPts val="1500"/>
              <a:buChar char="●"/>
            </a:pPr>
            <a:r>
              <a:rPr lang="en">
                <a:solidFill>
                  <a:schemeClr val="dk1"/>
                </a:solidFill>
              </a:rPr>
              <a:t>OR scan the QR code</a:t>
            </a:r>
            <a:endParaRPr>
              <a:solidFill>
                <a:schemeClr val="dk1"/>
              </a:solidFill>
            </a:endParaRPr>
          </a:p>
          <a:p>
            <a:pPr indent="0" lvl="0" marL="0" rtl="0" algn="l">
              <a:lnSpc>
                <a:spcPct val="125000"/>
              </a:lnSpc>
              <a:spcBef>
                <a:spcPts val="0"/>
              </a:spcBef>
              <a:spcAft>
                <a:spcPts val="0"/>
              </a:spcAft>
              <a:buSzPts val="1500"/>
              <a:buNone/>
            </a:pPr>
            <a:r>
              <a:t/>
            </a:r>
            <a:endParaRPr>
              <a:solidFill>
                <a:schemeClr val="dk1"/>
              </a:solidFill>
            </a:endParaRPr>
          </a:p>
          <a:p>
            <a:pPr indent="-323850" lvl="0" marL="457200" rtl="0" algn="l">
              <a:lnSpc>
                <a:spcPct val="125000"/>
              </a:lnSpc>
              <a:spcBef>
                <a:spcPts val="0"/>
              </a:spcBef>
              <a:spcAft>
                <a:spcPts val="0"/>
              </a:spcAft>
              <a:buClr>
                <a:schemeClr val="dk1"/>
              </a:buClr>
              <a:buSzPts val="1500"/>
              <a:buChar char="●"/>
            </a:pPr>
            <a:r>
              <a:rPr b="1" lang="en">
                <a:solidFill>
                  <a:schemeClr val="dk1"/>
                </a:solidFill>
              </a:rPr>
              <a:t>Quiz starting soon</a:t>
            </a:r>
            <a:endParaRPr b="1">
              <a:solidFill>
                <a:schemeClr val="dk1"/>
              </a:solidFill>
            </a:endParaRPr>
          </a:p>
          <a:p>
            <a:pPr indent="-323850" lvl="0" marL="457200" rtl="0" algn="l">
              <a:lnSpc>
                <a:spcPct val="125000"/>
              </a:lnSpc>
              <a:spcBef>
                <a:spcPts val="0"/>
              </a:spcBef>
              <a:spcAft>
                <a:spcPts val="0"/>
              </a:spcAft>
              <a:buClr>
                <a:schemeClr val="dk1"/>
              </a:buClr>
              <a:buSzPts val="1500"/>
              <a:buChar char="●"/>
            </a:pPr>
            <a:r>
              <a:rPr b="1" lang="en">
                <a:solidFill>
                  <a:schemeClr val="dk1"/>
                </a:solidFill>
              </a:rPr>
              <a:t>Q&amp;A Session</a:t>
            </a:r>
            <a:r>
              <a:rPr lang="en">
                <a:solidFill>
                  <a:schemeClr val="dk1"/>
                </a:solidFill>
              </a:rPr>
              <a:t> – </a:t>
            </a:r>
            <a:r>
              <a:rPr lang="en">
                <a:solidFill>
                  <a:schemeClr val="dk1"/>
                </a:solidFill>
              </a:rPr>
              <a:t>ask questions during the session, will be answered </a:t>
            </a:r>
            <a:r>
              <a:rPr lang="en">
                <a:solidFill>
                  <a:schemeClr val="dk1"/>
                </a:solidFill>
              </a:rPr>
              <a:t>at the end of the session</a:t>
            </a:r>
            <a:endParaRPr>
              <a:solidFill>
                <a:schemeClr val="dk1"/>
              </a:solidFill>
            </a:endParaRPr>
          </a:p>
          <a:p>
            <a:pPr indent="0" lvl="0" marL="0" rtl="0" algn="l">
              <a:lnSpc>
                <a:spcPct val="125000"/>
              </a:lnSpc>
              <a:spcBef>
                <a:spcPts val="0"/>
              </a:spcBef>
              <a:spcAft>
                <a:spcPts val="0"/>
              </a:spcAft>
              <a:buSzPts val="1500"/>
              <a:buNone/>
            </a:pPr>
            <a:r>
              <a:t/>
            </a:r>
            <a:endParaRPr>
              <a:solidFill>
                <a:schemeClr val="dk1"/>
              </a:solidFill>
            </a:endParaRPr>
          </a:p>
        </p:txBody>
      </p:sp>
      <p:pic>
        <p:nvPicPr>
          <p:cNvPr id="62" name="Google Shape;62;p9"/>
          <p:cNvPicPr preferRelativeResize="0"/>
          <p:nvPr/>
        </p:nvPicPr>
        <p:blipFill rotWithShape="1">
          <a:blip r:embed="rId3">
            <a:alphaModFix/>
          </a:blip>
          <a:srcRect b="0" l="0" r="0" t="0"/>
          <a:stretch/>
        </p:blipFill>
        <p:spPr>
          <a:xfrm>
            <a:off x="8342700" y="4342200"/>
            <a:ext cx="572701" cy="572701"/>
          </a:xfrm>
          <a:prstGeom prst="rect">
            <a:avLst/>
          </a:prstGeom>
          <a:noFill/>
          <a:ln>
            <a:noFill/>
          </a:ln>
        </p:spPr>
      </p:pic>
      <p:pic>
        <p:nvPicPr>
          <p:cNvPr id="63" name="Google Shape;63;p9"/>
          <p:cNvPicPr preferRelativeResize="0"/>
          <p:nvPr/>
        </p:nvPicPr>
        <p:blipFill>
          <a:blip r:embed="rId4">
            <a:alphaModFix/>
          </a:blip>
          <a:stretch>
            <a:fillRect/>
          </a:stretch>
        </p:blipFill>
        <p:spPr>
          <a:xfrm>
            <a:off x="6523500" y="1331400"/>
            <a:ext cx="2391900" cy="2391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0"/>
          <p:cNvSpPr txBox="1"/>
          <p:nvPr>
            <p:ph type="title"/>
          </p:nvPr>
        </p:nvSpPr>
        <p:spPr>
          <a:xfrm>
            <a:off x="860525" y="1010550"/>
            <a:ext cx="7971000" cy="3652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
              <a:t>Leverage the features of the</a:t>
            </a:r>
            <a:r>
              <a:rPr lang="en"/>
              <a:t> Data Manager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1"/>
          <p:cNvSpPr/>
          <p:nvPr/>
        </p:nvSpPr>
        <p:spPr>
          <a:xfrm>
            <a:off x="803174" y="1648300"/>
            <a:ext cx="2234100" cy="2114100"/>
          </a:xfrm>
          <a:prstGeom prst="rect">
            <a:avLst/>
          </a:prstGeom>
          <a:solidFill>
            <a:srgbClr val="00B2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FFFFFF"/>
                </a:solidFill>
                <a:latin typeface="Montserrat"/>
                <a:ea typeface="Montserrat"/>
                <a:cs typeface="Montserrat"/>
                <a:sym typeface="Montserrat"/>
              </a:rPr>
              <a:t>Add groups, descriptions and example value</a:t>
            </a:r>
            <a:endParaRPr b="1" i="0" sz="1800" u="none" cap="none" strike="noStrike">
              <a:solidFill>
                <a:srgbClr val="FFFFFF"/>
              </a:solidFill>
              <a:latin typeface="Montserrat"/>
              <a:ea typeface="Montserrat"/>
              <a:cs typeface="Montserrat"/>
              <a:sym typeface="Montserrat"/>
            </a:endParaRPr>
          </a:p>
        </p:txBody>
      </p:sp>
      <p:sp>
        <p:nvSpPr>
          <p:cNvPr id="74" name="Google Shape;74;p11"/>
          <p:cNvSpPr/>
          <p:nvPr/>
        </p:nvSpPr>
        <p:spPr>
          <a:xfrm>
            <a:off x="3437979" y="1648300"/>
            <a:ext cx="2234100" cy="2114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chemeClr val="dk1"/>
                </a:solidFill>
                <a:latin typeface="Montserrat"/>
                <a:ea typeface="Montserrat"/>
                <a:cs typeface="Montserrat"/>
                <a:sym typeface="Montserrat"/>
              </a:rPr>
              <a:t>Flag fields as PII</a:t>
            </a:r>
            <a:endParaRPr b="1" i="0" sz="1800" u="none" cap="none" strike="noStrike">
              <a:solidFill>
                <a:schemeClr val="dk1"/>
              </a:solidFill>
              <a:latin typeface="Montserrat"/>
              <a:ea typeface="Montserrat"/>
              <a:cs typeface="Montserrat"/>
              <a:sym typeface="Montserrat"/>
            </a:endParaRPr>
          </a:p>
        </p:txBody>
      </p:sp>
      <p:sp>
        <p:nvSpPr>
          <p:cNvPr id="75" name="Google Shape;75;p11"/>
          <p:cNvSpPr/>
          <p:nvPr/>
        </p:nvSpPr>
        <p:spPr>
          <a:xfrm>
            <a:off x="6072785" y="1648300"/>
            <a:ext cx="2234100" cy="2114100"/>
          </a:xfrm>
          <a:prstGeom prst="rect">
            <a:avLst/>
          </a:prstGeom>
          <a:solidFill>
            <a:srgbClr val="0028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FFFFFF"/>
                </a:solidFill>
                <a:latin typeface="Montserrat"/>
                <a:ea typeface="Montserrat"/>
                <a:cs typeface="Montserrat"/>
                <a:sym typeface="Montserrat"/>
              </a:rPr>
              <a:t>Set up Expiration Rules</a:t>
            </a:r>
            <a:endParaRPr b="1" i="0" sz="18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2"/>
          <p:cNvPicPr preferRelativeResize="0"/>
          <p:nvPr/>
        </p:nvPicPr>
        <p:blipFill>
          <a:blip r:embed="rId3">
            <a:alphaModFix/>
          </a:blip>
          <a:stretch>
            <a:fillRect/>
          </a:stretch>
        </p:blipFill>
        <p:spPr>
          <a:xfrm>
            <a:off x="0" y="0"/>
            <a:ext cx="9144003" cy="43487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title"/>
          </p:nvPr>
        </p:nvSpPr>
        <p:spPr>
          <a:xfrm>
            <a:off x="685800" y="445025"/>
            <a:ext cx="8241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2800"/>
              <a:buNone/>
            </a:pPr>
            <a:r>
              <a:rPr lang="en">
                <a:solidFill>
                  <a:schemeClr val="dk1"/>
                </a:solidFill>
              </a:rPr>
              <a:t>Fill in Descriptions and Examples </a:t>
            </a:r>
            <a:endParaRPr>
              <a:solidFill>
                <a:schemeClr val="dk1"/>
              </a:solidFill>
            </a:endParaRPr>
          </a:p>
          <a:p>
            <a:pPr indent="0" lvl="0" marL="0" rtl="0" algn="l">
              <a:spcBef>
                <a:spcPts val="0"/>
              </a:spcBef>
              <a:spcAft>
                <a:spcPts val="0"/>
              </a:spcAft>
              <a:buSzPts val="2800"/>
              <a:buNone/>
            </a:pPr>
            <a:r>
              <a:rPr lang="en">
                <a:solidFill>
                  <a:schemeClr val="dk1"/>
                </a:solidFill>
              </a:rPr>
              <a:t>in the Data Manager</a:t>
            </a:r>
            <a:endParaRPr/>
          </a:p>
        </p:txBody>
      </p:sp>
      <p:sp>
        <p:nvSpPr>
          <p:cNvPr id="86" name="Google Shape;86;p13"/>
          <p:cNvSpPr txBox="1"/>
          <p:nvPr>
            <p:ph idx="1" type="body"/>
          </p:nvPr>
        </p:nvSpPr>
        <p:spPr>
          <a:xfrm>
            <a:off x="3574950" y="3701350"/>
            <a:ext cx="2463000" cy="11475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500"/>
              <a:buNone/>
            </a:pPr>
            <a:r>
              <a:rPr lang="en" sz="1400"/>
              <a:t>Fill in description - the description in the tracking document can be copied &amp; pasted here</a:t>
            </a:r>
            <a:endParaRPr sz="1400"/>
          </a:p>
        </p:txBody>
      </p:sp>
      <p:pic>
        <p:nvPicPr>
          <p:cNvPr id="87" name="Google Shape;87;p13"/>
          <p:cNvPicPr preferRelativeResize="0"/>
          <p:nvPr/>
        </p:nvPicPr>
        <p:blipFill>
          <a:blip r:embed="rId3">
            <a:alphaModFix/>
          </a:blip>
          <a:stretch>
            <a:fillRect/>
          </a:stretch>
        </p:blipFill>
        <p:spPr>
          <a:xfrm>
            <a:off x="787100" y="1579463"/>
            <a:ext cx="8194350" cy="1984575"/>
          </a:xfrm>
          <a:prstGeom prst="rect">
            <a:avLst/>
          </a:prstGeom>
          <a:noFill/>
          <a:ln>
            <a:noFill/>
          </a:ln>
        </p:spPr>
      </p:pic>
      <p:sp>
        <p:nvSpPr>
          <p:cNvPr id="88" name="Google Shape;88;p13"/>
          <p:cNvSpPr/>
          <p:nvPr/>
        </p:nvSpPr>
        <p:spPr>
          <a:xfrm>
            <a:off x="4474725" y="3437650"/>
            <a:ext cx="585300" cy="263700"/>
          </a:xfrm>
          <a:prstGeom prst="up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ph idx="1" type="body"/>
          </p:nvPr>
        </p:nvSpPr>
        <p:spPr>
          <a:xfrm>
            <a:off x="6423350" y="3701350"/>
            <a:ext cx="2463000" cy="11475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500"/>
              <a:buNone/>
            </a:pPr>
            <a:r>
              <a:rPr lang="en" sz="1400"/>
              <a:t>Fill in example values - click on show tracked values to see a few examples easily</a:t>
            </a:r>
            <a:endParaRPr sz="1400"/>
          </a:p>
        </p:txBody>
      </p:sp>
      <p:sp>
        <p:nvSpPr>
          <p:cNvPr id="90" name="Google Shape;90;p13"/>
          <p:cNvSpPr/>
          <p:nvPr/>
        </p:nvSpPr>
        <p:spPr>
          <a:xfrm>
            <a:off x="7281000" y="3437650"/>
            <a:ext cx="585300" cy="263700"/>
          </a:xfrm>
          <a:prstGeom prst="up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title"/>
          </p:nvPr>
        </p:nvSpPr>
        <p:spPr>
          <a:xfrm>
            <a:off x="685800" y="445025"/>
            <a:ext cx="7891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Lock PII fields in the Data Manager</a:t>
            </a:r>
            <a:endParaRPr/>
          </a:p>
        </p:txBody>
      </p:sp>
      <p:sp>
        <p:nvSpPr>
          <p:cNvPr id="96" name="Google Shape;96;p14"/>
          <p:cNvSpPr txBox="1"/>
          <p:nvPr>
            <p:ph idx="1" type="body"/>
          </p:nvPr>
        </p:nvSpPr>
        <p:spPr>
          <a:xfrm>
            <a:off x="685800" y="2571750"/>
            <a:ext cx="4457700" cy="1461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1400"/>
              <a:t>Once a property is marked as PII its values will only be visible  for users who have the “Personal Data Viewer” right assigned</a:t>
            </a:r>
            <a:endParaRPr sz="1400"/>
          </a:p>
        </p:txBody>
      </p:sp>
      <p:pic>
        <p:nvPicPr>
          <p:cNvPr id="97" name="Google Shape;97;p14"/>
          <p:cNvPicPr preferRelativeResize="0"/>
          <p:nvPr/>
        </p:nvPicPr>
        <p:blipFill>
          <a:blip r:embed="rId3">
            <a:alphaModFix/>
          </a:blip>
          <a:stretch>
            <a:fillRect/>
          </a:stretch>
        </p:blipFill>
        <p:spPr>
          <a:xfrm>
            <a:off x="685800" y="1420150"/>
            <a:ext cx="8245924" cy="857585"/>
          </a:xfrm>
          <a:prstGeom prst="rect">
            <a:avLst/>
          </a:prstGeom>
          <a:noFill/>
          <a:ln>
            <a:noFill/>
          </a:ln>
        </p:spPr>
      </p:pic>
      <p:sp>
        <p:nvSpPr>
          <p:cNvPr id="98" name="Google Shape;98;p14"/>
          <p:cNvSpPr txBox="1"/>
          <p:nvPr>
            <p:ph idx="1" type="body"/>
          </p:nvPr>
        </p:nvSpPr>
        <p:spPr>
          <a:xfrm>
            <a:off x="6468725" y="2541425"/>
            <a:ext cx="2463000" cy="681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500"/>
              <a:buNone/>
            </a:pPr>
            <a:r>
              <a:rPr lang="en" sz="1400"/>
              <a:t>Click on the lock to mark a property as PII</a:t>
            </a:r>
            <a:endParaRPr sz="1400"/>
          </a:p>
        </p:txBody>
      </p:sp>
      <p:sp>
        <p:nvSpPr>
          <p:cNvPr id="99" name="Google Shape;99;p14"/>
          <p:cNvSpPr/>
          <p:nvPr/>
        </p:nvSpPr>
        <p:spPr>
          <a:xfrm>
            <a:off x="8196525" y="2277725"/>
            <a:ext cx="585300" cy="263700"/>
          </a:xfrm>
          <a:prstGeom prst="up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oomreach Presentation Master">
  <a:themeElements>
    <a:clrScheme name="Simple Light">
      <a:dk1>
        <a:srgbClr val="002840"/>
      </a:dk1>
      <a:lt1>
        <a:srgbClr val="FFFFFF"/>
      </a:lt1>
      <a:dk2>
        <a:srgbClr val="595959"/>
      </a:dk2>
      <a:lt2>
        <a:srgbClr val="EEEEEE"/>
      </a:lt2>
      <a:accent1>
        <a:srgbClr val="FFD500"/>
      </a:accent1>
      <a:accent2>
        <a:srgbClr val="00B2DB"/>
      </a:accent2>
      <a:accent3>
        <a:srgbClr val="A9B0C8"/>
      </a:accent3>
      <a:accent4>
        <a:srgbClr val="002840"/>
      </a:accent4>
      <a:accent5>
        <a:srgbClr val="0097A7"/>
      </a:accent5>
      <a:accent6>
        <a:srgbClr val="FFD5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